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объект" type="obj">
  <p:cSld name="OBJECT">
    <p:spTree>
      <p:nvGrpSpPr>
        <p:cNvPr id="11" name="Shape 11"/>
        <p:cNvGrpSpPr/>
        <p:nvPr/>
      </p:nvGrpSpPr>
      <p:grpSpPr>
        <a:xfrm>
          <a:off x="0" y="0"/>
          <a:ext cx="0" cy="0"/>
          <a:chOff x="0" y="0"/>
          <a:chExt cx="0" cy="0"/>
        </a:xfrm>
      </p:grpSpPr>
      <p:sp>
        <p:nvSpPr>
          <p:cNvPr id="12" name="Shape 1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Shape 1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итульный слайд" type="title">
  <p:cSld name="TITLE">
    <p:spTree>
      <p:nvGrpSpPr>
        <p:cNvPr id="17" name="Shape 17"/>
        <p:cNvGrpSpPr/>
        <p:nvPr/>
      </p:nvGrpSpPr>
      <p:grpSpPr>
        <a:xfrm>
          <a:off x="0" y="0"/>
          <a:ext cx="0" cy="0"/>
          <a:chOff x="0" y="0"/>
          <a:chExt cx="0" cy="0"/>
        </a:xfrm>
      </p:grpSpPr>
      <p:sp>
        <p:nvSpPr>
          <p:cNvPr id="18" name="Shape 18"/>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Shape 19"/>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0" name="Shape 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раздела"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Shape 2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Два объекта"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Shape 31"/>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Сравнение"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Shape 38"/>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олько заголовок"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Shape 4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ой слайд"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Объект с подписью"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Рисунок с подписью"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1" type="body"/>
          </p:nvPr>
        </p:nvSpPr>
        <p:spPr>
          <a:xfrm>
            <a:off x="457200" y="692696"/>
            <a:ext cx="8229600" cy="5433467"/>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Arial"/>
              <a:buNone/>
            </a:pPr>
            <a:r>
              <a:t/>
            </a:r>
            <a:endParaRPr b="0" i="0" sz="4400" u="none" cap="none" strike="noStrike">
              <a:solidFill>
                <a:srgbClr val="FFFF00"/>
              </a:solidFill>
              <a:latin typeface="Calibri"/>
              <a:ea typeface="Calibri"/>
              <a:cs typeface="Calibri"/>
              <a:sym typeface="Calibri"/>
            </a:endParaRPr>
          </a:p>
          <a:p>
            <a:pPr indent="0" lvl="0" marL="0" marR="0" rtl="0" algn="ctr">
              <a:spcBef>
                <a:spcPts val="880"/>
              </a:spcBef>
              <a:spcAft>
                <a:spcPts val="0"/>
              </a:spcAft>
              <a:buClr>
                <a:srgbClr val="000099"/>
              </a:buClr>
              <a:buFont typeface="Arial"/>
              <a:buNone/>
            </a:pPr>
            <a:r>
              <a:rPr b="1" i="0" lang="ru-RU" sz="4400" u="none" cap="none" strike="noStrike">
                <a:solidFill>
                  <a:srgbClr val="000099"/>
                </a:solidFill>
                <a:latin typeface="Times New Roman"/>
                <a:ea typeface="Times New Roman"/>
                <a:cs typeface="Times New Roman"/>
                <a:sym typeface="Times New Roman"/>
              </a:rPr>
              <a:t>Основы организации и пополнения  методической базы для деятельности организаций социальной сферы</a:t>
            </a:r>
            <a:endParaRPr b="1" i="0" sz="3200" u="none" cap="none" strike="noStrike">
              <a:solidFill>
                <a:srgbClr val="000099"/>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0" y="428604"/>
            <a:ext cx="9144000" cy="4571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CC00"/>
              </a:buClr>
              <a:buFont typeface="Calibri"/>
              <a:buNone/>
            </a:pPr>
            <a:br>
              <a:rPr b="0" i="0" lang="ru-RU" sz="3959" u="none" cap="none" strike="noStrike">
                <a:solidFill>
                  <a:srgbClr val="FFCC00"/>
                </a:solidFill>
                <a:latin typeface="Calibri"/>
                <a:ea typeface="Calibri"/>
                <a:cs typeface="Calibri"/>
                <a:sym typeface="Calibri"/>
              </a:rPr>
            </a:br>
            <a:r>
              <a:rPr b="1" i="0" lang="ru-RU" sz="3959" u="none" cap="none" strike="noStrike">
                <a:solidFill>
                  <a:srgbClr val="000099"/>
                </a:solidFill>
                <a:latin typeface="Times New Roman"/>
                <a:ea typeface="Times New Roman"/>
                <a:cs typeface="Times New Roman"/>
                <a:sym typeface="Times New Roman"/>
              </a:rPr>
              <a:t>Информационные электронные ресурсы</a:t>
            </a:r>
            <a:endParaRPr b="1" i="0" sz="3959" u="none" cap="none" strike="noStrike">
              <a:solidFill>
                <a:srgbClr val="000099"/>
              </a:solidFill>
              <a:latin typeface="Times New Roman"/>
              <a:ea typeface="Times New Roman"/>
              <a:cs typeface="Times New Roman"/>
              <a:sym typeface="Times New Roman"/>
            </a:endParaRPr>
          </a:p>
        </p:txBody>
      </p:sp>
      <p:sp>
        <p:nvSpPr>
          <p:cNvPr id="142" name="Shape 142"/>
          <p:cNvSpPr txBox="1"/>
          <p:nvPr>
            <p:ph idx="1" type="body"/>
          </p:nvPr>
        </p:nvSpPr>
        <p:spPr>
          <a:xfrm>
            <a:off x="457200" y="1196752"/>
            <a:ext cx="8229600" cy="4929411"/>
          </a:xfrm>
          <a:prstGeom prst="rect">
            <a:avLst/>
          </a:prstGeom>
          <a:noFill/>
          <a:ln>
            <a:noFill/>
          </a:ln>
        </p:spPr>
        <p:txBody>
          <a:bodyPr anchorCtr="0" anchor="t" bIns="45700" lIns="91425" spcFirstLastPara="1" rIns="91425" wrap="square" tIns="45700">
            <a:noAutofit/>
          </a:bodyPr>
          <a:lstStyle/>
          <a:p>
            <a:pPr indent="-215900" lvl="0" marL="342900" marR="0" rtl="0" algn="l">
              <a:spcBef>
                <a:spcPts val="0"/>
              </a:spcBef>
              <a:spcAft>
                <a:spcPts val="0"/>
              </a:spcAft>
              <a:buClr>
                <a:schemeClr val="dk1"/>
              </a:buClr>
              <a:buSzPts val="2000"/>
              <a:buFont typeface="Arial"/>
              <a:buNone/>
            </a:pPr>
            <a:r>
              <a:t/>
            </a:r>
            <a:endParaRPr b="1" i="0" sz="2000" u="none" cap="none" strike="noStrike">
              <a:solidFill>
                <a:srgbClr val="C00000"/>
              </a:solidFill>
              <a:latin typeface="Calibri"/>
              <a:ea typeface="Calibri"/>
              <a:cs typeface="Calibri"/>
              <a:sym typeface="Calibri"/>
            </a:endParaRPr>
          </a:p>
          <a:p>
            <a:pPr indent="-342900" lvl="0" marL="342900" marR="0" rtl="0" algn="l">
              <a:spcBef>
                <a:spcPts val="400"/>
              </a:spcBef>
              <a:spcAft>
                <a:spcPts val="0"/>
              </a:spcAft>
              <a:buClr>
                <a:srgbClr val="C00000"/>
              </a:buClr>
              <a:buSzPts val="2000"/>
              <a:buFont typeface="Arial"/>
              <a:buChar char="•"/>
            </a:pPr>
            <a:r>
              <a:rPr b="1" i="0" lang="ru-RU" sz="2000" u="none" cap="none" strike="noStrike">
                <a:solidFill>
                  <a:srgbClr val="C00000"/>
                </a:solidFill>
                <a:latin typeface="Times New Roman"/>
                <a:ea typeface="Times New Roman"/>
                <a:cs typeface="Times New Roman"/>
                <a:sym typeface="Times New Roman"/>
              </a:rPr>
              <a:t>МЕДИАСЕРВИС ДЛЯ ЖУРНАЛИСТОВ, ЭКСПЕРТОВ И PR-МЕНЕДЖЕРОВ</a:t>
            </a:r>
            <a:endParaRPr/>
          </a:p>
          <a:p>
            <a:pPr indent="-342900" lvl="0" marL="342900" marR="0" rtl="0" algn="l">
              <a:spcBef>
                <a:spcPts val="400"/>
              </a:spcBef>
              <a:spcAft>
                <a:spcPts val="0"/>
              </a:spcAft>
              <a:buClr>
                <a:srgbClr val="000099"/>
              </a:buClr>
              <a:buSzPts val="2000"/>
              <a:buFont typeface="Arial"/>
              <a:buChar char="•"/>
            </a:pPr>
            <a:r>
              <a:rPr b="1" i="0" lang="ru-RU" sz="2000" u="none" cap="none" strike="noStrike">
                <a:solidFill>
                  <a:srgbClr val="000099"/>
                </a:solidFill>
                <a:latin typeface="Times New Roman"/>
                <a:ea typeface="Times New Roman"/>
                <a:cs typeface="Times New Roman"/>
                <a:sym typeface="Times New Roman"/>
              </a:rPr>
              <a:t>Запросы журналистов на комментарии Поиск экспертов для радио и ТВ Мессенджер + База журналистов и экспертов Пресс-релизы + Анонсы пресс- Зарегистрируйтесь и получите статус «Эксперт»:</a:t>
            </a:r>
            <a:endParaRPr/>
          </a:p>
          <a:p>
            <a:pPr indent="-342900" lvl="0" marL="342900" marR="0" rtl="0" algn="l">
              <a:spcBef>
                <a:spcPts val="560"/>
              </a:spcBef>
              <a:spcAft>
                <a:spcPts val="0"/>
              </a:spcAft>
              <a:buClr>
                <a:srgbClr val="000099"/>
              </a:buClr>
              <a:buSzPts val="2800"/>
              <a:buFont typeface="Arial"/>
              <a:buChar char="•"/>
            </a:pPr>
            <a:r>
              <a:rPr b="1" i="0" lang="ru-RU" sz="2000" u="none" cap="none" strike="noStrike">
                <a:solidFill>
                  <a:srgbClr val="000099"/>
                </a:solidFill>
                <a:latin typeface="Times New Roman"/>
                <a:ea typeface="Times New Roman"/>
                <a:cs typeface="Times New Roman"/>
                <a:sym typeface="Times New Roman"/>
              </a:rPr>
              <a:t>Ваш профессиональный профиль попадет </a:t>
            </a:r>
            <a:r>
              <a:rPr b="1" i="0" lang="ru-RU" sz="2800" u="none" cap="none" strike="noStrike">
                <a:solidFill>
                  <a:srgbClr val="C00000"/>
                </a:solidFill>
                <a:latin typeface="Times New Roman"/>
                <a:ea typeface="Times New Roman"/>
                <a:cs typeface="Times New Roman"/>
                <a:sym typeface="Times New Roman"/>
              </a:rPr>
              <a:t>в «Базу контактов».</a:t>
            </a:r>
            <a:r>
              <a:rPr b="1" i="0" lang="ru-RU" sz="2800" u="none" cap="none" strike="noStrike">
                <a:solidFill>
                  <a:srgbClr val="000099"/>
                </a:solidFill>
                <a:latin typeface="Times New Roman"/>
                <a:ea typeface="Times New Roman"/>
                <a:cs typeface="Times New Roman"/>
                <a:sym typeface="Times New Roman"/>
              </a:rPr>
              <a:t> </a:t>
            </a:r>
            <a:r>
              <a:rPr b="1" i="0" lang="ru-RU" sz="2000" u="none" cap="none" strike="noStrike">
                <a:solidFill>
                  <a:srgbClr val="000099"/>
                </a:solidFill>
                <a:latin typeface="Times New Roman"/>
                <a:ea typeface="Times New Roman"/>
                <a:cs typeface="Times New Roman"/>
                <a:sym typeface="Times New Roman"/>
              </a:rPr>
              <a:t>Вы сможете получать интересные предложения от работодателей, журналистов и коллег по медиабизнесу, пользоваться профессиональным медиамессенджером…</a:t>
            </a:r>
            <a:endParaRPr/>
          </a:p>
          <a:p>
            <a:pPr indent="-215900" lvl="0" marL="342900" marR="0" rtl="0" algn="l">
              <a:spcBef>
                <a:spcPts val="400"/>
              </a:spcBef>
              <a:spcAft>
                <a:spcPts val="0"/>
              </a:spcAft>
              <a:buClr>
                <a:schemeClr val="dk1"/>
              </a:buClr>
              <a:buSzPts val="2000"/>
              <a:buFont typeface="Arial"/>
              <a:buNone/>
            </a:pPr>
            <a:r>
              <a:t/>
            </a:r>
            <a:endParaRPr b="1" i="0" sz="2000" u="none" cap="none" strike="noStrike">
              <a:solidFill>
                <a:srgbClr val="000099"/>
              </a:solidFill>
              <a:latin typeface="Times New Roman"/>
              <a:ea typeface="Times New Roman"/>
              <a:cs typeface="Times New Roman"/>
              <a:sym typeface="Times New Roman"/>
            </a:endParaRPr>
          </a:p>
          <a:p>
            <a:pPr indent="-342900" lvl="0" marL="342900" marR="0" rtl="0" algn="l">
              <a:spcBef>
                <a:spcPts val="480"/>
              </a:spcBef>
              <a:spcAft>
                <a:spcPts val="0"/>
              </a:spcAft>
              <a:buClr>
                <a:srgbClr val="C00000"/>
              </a:buClr>
              <a:buSzPts val="2400"/>
              <a:buFont typeface="Arial"/>
              <a:buChar char="•"/>
            </a:pPr>
            <a:r>
              <a:rPr b="1" i="0" lang="ru-RU" sz="2400" u="none" cap="none" strike="noStrike">
                <a:solidFill>
                  <a:srgbClr val="C00000"/>
                </a:solidFill>
                <a:latin typeface="Times New Roman"/>
                <a:ea typeface="Times New Roman"/>
                <a:cs typeface="Times New Roman"/>
                <a:sym typeface="Times New Roman"/>
              </a:rPr>
              <a:t>Вы сможете получать интересные предложения </a:t>
            </a:r>
            <a:r>
              <a:rPr b="1" i="0" lang="ru-RU" sz="2000" u="none" cap="none" strike="noStrike">
                <a:solidFill>
                  <a:srgbClr val="000099"/>
                </a:solidFill>
                <a:latin typeface="Times New Roman"/>
                <a:ea typeface="Times New Roman"/>
                <a:cs typeface="Times New Roman"/>
                <a:sym typeface="Times New Roman"/>
              </a:rPr>
              <a:t>от работодателей, журналистов и коллег по медиабизнесу, пользоваться профессиональным медиамессенджером…</a:t>
            </a:r>
            <a:endParaRPr/>
          </a:p>
          <a:p>
            <a:pPr indent="-342900" lvl="0" marL="342900" marR="0" rtl="0" algn="l">
              <a:spcBef>
                <a:spcPts val="400"/>
              </a:spcBef>
              <a:spcAft>
                <a:spcPts val="0"/>
              </a:spcAft>
              <a:buClr>
                <a:schemeClr val="dk1"/>
              </a:buClr>
              <a:buSzPts val="2000"/>
              <a:buFont typeface="Arial"/>
              <a:buChar char="•"/>
            </a:pPr>
            <a:r>
              <a:rPr b="0" i="0" lang="ru-RU"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Font typeface="Times New Roman"/>
              <a:buNone/>
            </a:pPr>
            <a:r>
              <a:rPr b="1" i="0" lang="ru-RU" sz="3959" u="none" cap="none" strike="noStrike">
                <a:solidFill>
                  <a:srgbClr val="000099"/>
                </a:solidFill>
                <a:latin typeface="Times New Roman"/>
                <a:ea typeface="Times New Roman"/>
                <a:cs typeface="Times New Roman"/>
                <a:sym typeface="Times New Roman"/>
              </a:rPr>
              <a:t>Информационные электронные  ресурсы</a:t>
            </a:r>
            <a:endParaRPr b="1" i="0" sz="3959" u="none" cap="none" strike="noStrike">
              <a:solidFill>
                <a:srgbClr val="000099"/>
              </a:solidFill>
              <a:latin typeface="Times New Roman"/>
              <a:ea typeface="Times New Roman"/>
              <a:cs typeface="Times New Roman"/>
              <a:sym typeface="Times New Roman"/>
            </a:endParaRPr>
          </a:p>
        </p:txBody>
      </p:sp>
      <p:sp>
        <p:nvSpPr>
          <p:cNvPr id="148" name="Shape 148"/>
          <p:cNvSpPr txBox="1"/>
          <p:nvPr>
            <p:ph idx="1" type="body"/>
          </p:nvPr>
        </p:nvSpPr>
        <p:spPr>
          <a:xfrm>
            <a:off x="395536" y="198884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rPr b="0" i="0" lang="ru-RU" sz="3200" u="none" cap="none" strike="noStrike">
                <a:solidFill>
                  <a:schemeClr val="dk1"/>
                </a:solidFill>
                <a:latin typeface="Calibri"/>
                <a:ea typeface="Calibri"/>
                <a:cs typeface="Calibri"/>
                <a:sym typeface="Calibri"/>
              </a:rPr>
              <a:t>    </a:t>
            </a:r>
            <a:endParaRPr/>
          </a:p>
          <a:p>
            <a:pPr indent="0" lvl="0" marL="0" marR="0" rtl="0" algn="l">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Font typeface="Arial"/>
              <a:buNone/>
            </a:pPr>
            <a:r>
              <a:rPr b="0" i="0" lang="ru-RU" sz="3200" u="none" cap="none" strike="noStrike">
                <a:solidFill>
                  <a:schemeClr val="dk1"/>
                </a:solidFill>
                <a:latin typeface="Calibri"/>
                <a:ea typeface="Calibri"/>
                <a:cs typeface="Calibri"/>
                <a:sym typeface="Calibri"/>
              </a:rPr>
              <a:t>    </a:t>
            </a:r>
            <a:endParaRPr/>
          </a:p>
          <a:p>
            <a:pPr indent="0" lvl="0" marL="0" marR="0" rtl="0" algn="l">
              <a:spcBef>
                <a:spcPts val="640"/>
              </a:spcBef>
              <a:spcAft>
                <a:spcPts val="0"/>
              </a:spcAft>
              <a:buClr>
                <a:schemeClr val="dk1"/>
              </a:buClr>
              <a:buFont typeface="Arial"/>
              <a:buNone/>
            </a:pPr>
            <a:r>
              <a:rPr b="0" i="0" lang="ru-RU" sz="3200" u="none" cap="none" strike="noStrike">
                <a:solidFill>
                  <a:schemeClr val="dk1"/>
                </a:solidFill>
                <a:latin typeface="Calibri"/>
                <a:ea typeface="Calibri"/>
                <a:cs typeface="Calibri"/>
                <a:sym typeface="Calibri"/>
              </a:rPr>
              <a:t>   </a:t>
            </a:r>
            <a:endParaRPr/>
          </a:p>
          <a:p>
            <a:pPr indent="0" lvl="0" marL="0" marR="0" rtl="0" algn="l">
              <a:spcBef>
                <a:spcPts val="640"/>
              </a:spcBef>
              <a:spcAft>
                <a:spcPts val="0"/>
              </a:spcAft>
              <a:buClr>
                <a:schemeClr val="dk1"/>
              </a:buClr>
              <a:buFont typeface="Arial"/>
              <a:buNone/>
            </a:pPr>
            <a:r>
              <a:rPr b="0" i="0" lang="ru-RU" sz="3200" u="none" cap="none" strike="noStrike">
                <a:solidFill>
                  <a:schemeClr val="dk1"/>
                </a:solidFill>
                <a:latin typeface="Calibri"/>
                <a:ea typeface="Calibri"/>
                <a:cs typeface="Calibri"/>
                <a:sym typeface="Calibri"/>
              </a:rPr>
              <a:t>   </a:t>
            </a:r>
            <a:r>
              <a:rPr b="1" i="0" lang="ru-RU" sz="3200" u="none" cap="none" strike="noStrike">
                <a:solidFill>
                  <a:srgbClr val="C00000"/>
                </a:solidFill>
                <a:latin typeface="Times New Roman"/>
                <a:ea typeface="Times New Roman"/>
                <a:cs typeface="Times New Roman"/>
                <a:sym typeface="Times New Roman"/>
              </a:rPr>
              <a:t>География фондов местных сообществ</a:t>
            </a:r>
            <a:endParaRPr/>
          </a:p>
          <a:p>
            <a:pPr indent="0" lvl="0" marL="0" marR="0" rtl="0" algn="l">
              <a:spcBef>
                <a:spcPts val="640"/>
              </a:spcBef>
              <a:spcAft>
                <a:spcPts val="0"/>
              </a:spcAft>
              <a:buClr>
                <a:srgbClr val="C00000"/>
              </a:buClr>
              <a:buFont typeface="Arial"/>
              <a:buNone/>
            </a:pPr>
            <a:r>
              <a:rPr b="1" i="0" lang="ru-RU" sz="3200" u="none" cap="none" strike="noStrike">
                <a:solidFill>
                  <a:srgbClr val="C00000"/>
                </a:solidFill>
                <a:latin typeface="Times New Roman"/>
                <a:ea typeface="Times New Roman"/>
                <a:cs typeface="Times New Roman"/>
                <a:sym typeface="Times New Roman"/>
              </a:rPr>
              <a:t>    Москва, Санкт-Петербург, Северо-Запад  </a:t>
            </a:r>
            <a:endParaRPr b="1" i="0" sz="3200" u="none" cap="none" strike="noStrike">
              <a:solidFill>
                <a:srgbClr val="C00000"/>
              </a:solidFill>
              <a:latin typeface="Times New Roman"/>
              <a:ea typeface="Times New Roman"/>
              <a:cs typeface="Times New Roman"/>
              <a:sym typeface="Times New Roman"/>
            </a:endParaRPr>
          </a:p>
        </p:txBody>
      </p:sp>
      <p:sp>
        <p:nvSpPr>
          <p:cNvPr id="149" name="Shape 149"/>
          <p:cNvSpPr/>
          <p:nvPr/>
        </p:nvSpPr>
        <p:spPr>
          <a:xfrm>
            <a:off x="1187624" y="2263150"/>
            <a:ext cx="7128792" cy="1392068"/>
          </a:xfrm>
          <a:prstGeom prst="roundRect">
            <a:avLst>
              <a:gd fmla="val 16667" name="adj"/>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3600">
                <a:solidFill>
                  <a:srgbClr val="C00000"/>
                </a:solidFill>
                <a:latin typeface="Times New Roman"/>
                <a:ea typeface="Times New Roman"/>
                <a:cs typeface="Times New Roman"/>
                <a:sym typeface="Times New Roman"/>
              </a:rPr>
              <a:t>Партнерство фондов  местных сообществ</a:t>
            </a:r>
            <a:endParaRPr b="1" sz="3600">
              <a:solidFill>
                <a:srgbClr val="C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Font typeface="Times New Roman"/>
              <a:buNone/>
            </a:pPr>
            <a:r>
              <a:rPr b="1" i="0" lang="ru-RU" sz="6600" u="sng" cap="none" strike="noStrike">
                <a:solidFill>
                  <a:srgbClr val="FF0000"/>
                </a:solidFill>
                <a:latin typeface="Times New Roman"/>
                <a:ea typeface="Times New Roman"/>
                <a:cs typeface="Times New Roman"/>
                <a:sym typeface="Times New Roman"/>
              </a:rPr>
              <a:t>АИБС МАRK Cloud</a:t>
            </a:r>
            <a:endParaRPr b="1" i="0" sz="6600" u="sng" cap="none" strike="noStrike">
              <a:solidFill>
                <a:srgbClr val="FF0000"/>
              </a:solidFill>
              <a:latin typeface="Times New Roman"/>
              <a:ea typeface="Times New Roman"/>
              <a:cs typeface="Times New Roman"/>
              <a:sym typeface="Times New Roman"/>
            </a:endParaRPr>
          </a:p>
        </p:txBody>
      </p:sp>
      <p:sp>
        <p:nvSpPr>
          <p:cNvPr id="155" name="Shape 1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Font typeface="Arial"/>
              <a:buNone/>
            </a:pPr>
            <a:r>
              <a:rPr b="1" i="0" lang="ru-RU" sz="4995" u="none" cap="none" strike="noStrike">
                <a:solidFill>
                  <a:srgbClr val="FF0000"/>
                </a:solidFill>
                <a:latin typeface="Times New Roman"/>
                <a:ea typeface="Times New Roman"/>
                <a:cs typeface="Times New Roman"/>
                <a:sym typeface="Times New Roman"/>
              </a:rPr>
              <a:t>Хранение и систематизация   деловой информации </a:t>
            </a:r>
            <a:endParaRPr/>
          </a:p>
          <a:p>
            <a:pPr indent="0" lvl="0" marL="0" marR="0" rtl="0" algn="ctr">
              <a:spcBef>
                <a:spcPts val="999"/>
              </a:spcBef>
              <a:spcAft>
                <a:spcPts val="0"/>
              </a:spcAft>
              <a:buClr>
                <a:srgbClr val="FF0000"/>
              </a:buClr>
              <a:buFont typeface="Arial"/>
              <a:buNone/>
            </a:pPr>
            <a:r>
              <a:rPr b="1" i="0" lang="ru-RU" sz="4995" u="none" cap="none" strike="noStrike">
                <a:solidFill>
                  <a:srgbClr val="FF0000"/>
                </a:solidFill>
                <a:latin typeface="Times New Roman"/>
                <a:ea typeface="Times New Roman"/>
                <a:cs typeface="Times New Roman"/>
                <a:sym typeface="Times New Roman"/>
              </a:rPr>
              <a:t>на базе информационной системы нового поколения</a:t>
            </a:r>
            <a:endParaRPr b="1" i="0" sz="4995"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idx="1" type="body"/>
          </p:nvPr>
        </p:nvSpPr>
        <p:spPr>
          <a:xfrm>
            <a:off x="457200" y="404664"/>
            <a:ext cx="8229600" cy="57214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Arial"/>
              <a:buNone/>
            </a:pPr>
            <a:r>
              <a:t/>
            </a:r>
            <a:endParaRPr b="1" i="0" sz="4000" u="none" cap="none" strike="noStrike">
              <a:solidFill>
                <a:srgbClr val="FFFF00"/>
              </a:solidFill>
              <a:latin typeface="Calibri"/>
              <a:ea typeface="Calibri"/>
              <a:cs typeface="Calibri"/>
              <a:sym typeface="Calibri"/>
            </a:endParaRPr>
          </a:p>
          <a:p>
            <a:pPr indent="0" lvl="0" marL="0" marR="0" rtl="0" algn="ctr">
              <a:spcBef>
                <a:spcPts val="800"/>
              </a:spcBef>
              <a:spcAft>
                <a:spcPts val="0"/>
              </a:spcAft>
              <a:buClr>
                <a:srgbClr val="C00000"/>
              </a:buClr>
              <a:buFont typeface="Arial"/>
              <a:buNone/>
            </a:pPr>
            <a:r>
              <a:rPr b="1" i="0" lang="ru-RU" sz="4000" u="none" cap="none" strike="noStrike">
                <a:solidFill>
                  <a:srgbClr val="C00000"/>
                </a:solidFill>
                <a:latin typeface="Times New Roman"/>
                <a:ea typeface="Times New Roman"/>
                <a:cs typeface="Times New Roman"/>
                <a:sym typeface="Times New Roman"/>
              </a:rPr>
              <a:t>Создание информационной системы и  информационных сетей, объединенных электронных ресурсов на основе системы нового поколения «МАРК Cloud» и облачных вычислительных технологий</a:t>
            </a:r>
            <a:endParaRPr b="1" i="0" sz="4000" u="none" cap="none" strike="noStrike">
              <a:solidFill>
                <a:srgbClr val="C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idx="1" type="body"/>
          </p:nvPr>
        </p:nvSpPr>
        <p:spPr>
          <a:xfrm>
            <a:off x="457200" y="476672"/>
            <a:ext cx="8229600" cy="564949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Font typeface="Arial"/>
              <a:buNone/>
            </a:pPr>
            <a:r>
              <a:rPr b="1" i="0" lang="ru-RU" sz="4100" u="none" cap="none" strike="noStrike">
                <a:solidFill>
                  <a:srgbClr val="C00000"/>
                </a:solidFill>
                <a:latin typeface="Times New Roman"/>
                <a:ea typeface="Times New Roman"/>
                <a:cs typeface="Times New Roman"/>
                <a:sym typeface="Times New Roman"/>
              </a:rPr>
              <a:t>Особенности системы:</a:t>
            </a:r>
            <a:endParaRPr/>
          </a:p>
          <a:p>
            <a:pPr indent="-342900" lvl="0" marL="342900" marR="0" rtl="0" algn="l">
              <a:lnSpc>
                <a:spcPct val="90000"/>
              </a:lnSpc>
              <a:spcBef>
                <a:spcPts val="720"/>
              </a:spcBef>
              <a:spcAft>
                <a:spcPts val="0"/>
              </a:spcAft>
              <a:buClr>
                <a:srgbClr val="000099"/>
              </a:buClr>
              <a:buSzPts val="3600"/>
              <a:buFont typeface="Arial"/>
              <a:buChar char="•"/>
            </a:pPr>
            <a:r>
              <a:rPr b="1" i="0" lang="ru-RU" sz="3600" u="none" cap="none" strike="noStrike">
                <a:solidFill>
                  <a:srgbClr val="000099"/>
                </a:solidFill>
                <a:latin typeface="Times New Roman"/>
                <a:ea typeface="Times New Roman"/>
                <a:cs typeface="Times New Roman"/>
                <a:sym typeface="Times New Roman"/>
              </a:rPr>
              <a:t>многоплатформенность;</a:t>
            </a:r>
            <a:endParaRPr/>
          </a:p>
          <a:p>
            <a:pPr indent="-342900" lvl="0" marL="342900" marR="0" rtl="0" algn="l">
              <a:lnSpc>
                <a:spcPct val="90000"/>
              </a:lnSpc>
              <a:spcBef>
                <a:spcPts val="720"/>
              </a:spcBef>
              <a:spcAft>
                <a:spcPts val="0"/>
              </a:spcAft>
              <a:buClr>
                <a:srgbClr val="000099"/>
              </a:buClr>
              <a:buSzPts val="3600"/>
              <a:buFont typeface="Arial"/>
              <a:buChar char="•"/>
            </a:pPr>
            <a:r>
              <a:rPr b="1" i="0" lang="ru-RU" sz="3600" u="none" cap="none" strike="noStrike">
                <a:solidFill>
                  <a:srgbClr val="000099"/>
                </a:solidFill>
                <a:latin typeface="Times New Roman"/>
                <a:ea typeface="Times New Roman"/>
                <a:cs typeface="Times New Roman"/>
                <a:sym typeface="Times New Roman"/>
              </a:rPr>
              <a:t>мультиформатность;</a:t>
            </a:r>
            <a:endParaRPr/>
          </a:p>
          <a:p>
            <a:pPr indent="-342900" lvl="0" marL="342900" marR="0" rtl="0" algn="l">
              <a:lnSpc>
                <a:spcPct val="90000"/>
              </a:lnSpc>
              <a:spcBef>
                <a:spcPts val="720"/>
              </a:spcBef>
              <a:spcAft>
                <a:spcPts val="0"/>
              </a:spcAft>
              <a:buClr>
                <a:srgbClr val="000099"/>
              </a:buClr>
              <a:buSzPts val="3600"/>
              <a:buFont typeface="Arial"/>
              <a:buChar char="•"/>
            </a:pPr>
            <a:r>
              <a:rPr b="1" i="0" lang="ru-RU" sz="3600" u="none" cap="none" strike="noStrike">
                <a:solidFill>
                  <a:srgbClr val="000099"/>
                </a:solidFill>
                <a:latin typeface="Times New Roman"/>
                <a:ea typeface="Times New Roman"/>
                <a:cs typeface="Times New Roman"/>
                <a:sym typeface="Times New Roman"/>
              </a:rPr>
              <a:t>использование облачных вычислительных технологий;</a:t>
            </a:r>
            <a:endParaRPr/>
          </a:p>
          <a:p>
            <a:pPr indent="-342900" lvl="0" marL="342900" marR="0" rtl="0" algn="l">
              <a:lnSpc>
                <a:spcPct val="90000"/>
              </a:lnSpc>
              <a:spcBef>
                <a:spcPts val="720"/>
              </a:spcBef>
              <a:spcAft>
                <a:spcPts val="0"/>
              </a:spcAft>
              <a:buClr>
                <a:srgbClr val="000099"/>
              </a:buClr>
              <a:buSzPts val="3600"/>
              <a:buFont typeface="Arial"/>
              <a:buChar char="•"/>
            </a:pPr>
            <a:r>
              <a:rPr b="1" i="0" lang="ru-RU" sz="3600" u="none" cap="none" strike="noStrike">
                <a:solidFill>
                  <a:srgbClr val="000099"/>
                </a:solidFill>
                <a:latin typeface="Times New Roman"/>
                <a:ea typeface="Times New Roman"/>
                <a:cs typeface="Times New Roman"/>
                <a:sym typeface="Times New Roman"/>
              </a:rPr>
              <a:t>встроенная электронная библиотека;</a:t>
            </a:r>
            <a:endParaRPr/>
          </a:p>
          <a:p>
            <a:pPr indent="-342900" lvl="0" marL="342900" marR="0" rtl="0" algn="l">
              <a:lnSpc>
                <a:spcPct val="90000"/>
              </a:lnSpc>
              <a:spcBef>
                <a:spcPts val="720"/>
              </a:spcBef>
              <a:spcAft>
                <a:spcPts val="0"/>
              </a:spcAft>
              <a:buClr>
                <a:srgbClr val="000099"/>
              </a:buClr>
              <a:buSzPts val="3600"/>
              <a:buFont typeface="Arial"/>
              <a:buChar char="•"/>
            </a:pPr>
            <a:r>
              <a:rPr b="1" i="0" lang="ru-RU" sz="3600" u="none" cap="none" strike="noStrike">
                <a:solidFill>
                  <a:srgbClr val="000099"/>
                </a:solidFill>
                <a:latin typeface="Times New Roman"/>
                <a:ea typeface="Times New Roman"/>
                <a:cs typeface="Times New Roman"/>
                <a:sym typeface="Times New Roman"/>
              </a:rPr>
              <a:t>интегрируемость в информационную среду любого вида деятельности</a:t>
            </a:r>
            <a:endParaRPr b="1" i="0" sz="3600" u="none" cap="none" strike="noStrike">
              <a:solidFill>
                <a:srgbClr val="000099"/>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br>
              <a:rPr b="0" i="0" lang="ru-RU" sz="2790" u="none" cap="none" strike="noStrike">
                <a:solidFill>
                  <a:schemeClr val="dk1"/>
                </a:solidFill>
                <a:latin typeface="Calibri"/>
                <a:ea typeface="Calibri"/>
                <a:cs typeface="Calibri"/>
                <a:sym typeface="Calibri"/>
              </a:rPr>
            </a:br>
            <a:r>
              <a:rPr b="1" i="0" lang="ru-RU" sz="5400" u="none" cap="none" strike="noStrike">
                <a:solidFill>
                  <a:srgbClr val="C00000"/>
                </a:solidFill>
                <a:latin typeface="Times New Roman"/>
                <a:ea typeface="Times New Roman"/>
                <a:cs typeface="Times New Roman"/>
                <a:sym typeface="Times New Roman"/>
              </a:rPr>
              <a:t>Особенности системы </a:t>
            </a:r>
            <a:br>
              <a:rPr b="0" i="0" lang="ru-RU" sz="3959" u="none" cap="none" strike="noStrike">
                <a:solidFill>
                  <a:srgbClr val="00FFFF"/>
                </a:solidFill>
                <a:latin typeface="Times New Roman"/>
                <a:ea typeface="Times New Roman"/>
                <a:cs typeface="Times New Roman"/>
                <a:sym typeface="Times New Roman"/>
              </a:rPr>
            </a:br>
            <a:endParaRPr b="0" i="0" sz="3959" u="none" cap="none" strike="noStrike">
              <a:solidFill>
                <a:srgbClr val="00FFFF"/>
              </a:solidFill>
              <a:latin typeface="Times New Roman"/>
              <a:ea typeface="Times New Roman"/>
              <a:cs typeface="Times New Roman"/>
              <a:sym typeface="Times New Roman"/>
            </a:endParaRPr>
          </a:p>
        </p:txBody>
      </p:sp>
      <p:sp>
        <p:nvSpPr>
          <p:cNvPr id="171" name="Shape 17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99"/>
              </a:buClr>
              <a:buSzPts val="3200"/>
              <a:buFont typeface="Arial"/>
              <a:buChar char="•"/>
            </a:pPr>
            <a:r>
              <a:rPr b="1" i="0" lang="ru-RU" sz="3200" u="none" cap="none" strike="noStrike">
                <a:solidFill>
                  <a:srgbClr val="000099"/>
                </a:solidFill>
                <a:latin typeface="Times New Roman"/>
                <a:ea typeface="Times New Roman"/>
                <a:cs typeface="Times New Roman"/>
                <a:sym typeface="Times New Roman"/>
              </a:rPr>
              <a:t>Интегральный каталог информационных ресурсов сети НКО.</a:t>
            </a:r>
            <a:endParaRPr/>
          </a:p>
          <a:p>
            <a:pPr indent="-342900" lvl="0" marL="342900" marR="0" rtl="0" algn="l">
              <a:lnSpc>
                <a:spcPct val="90000"/>
              </a:lnSpc>
              <a:spcBef>
                <a:spcPts val="640"/>
              </a:spcBef>
              <a:spcAft>
                <a:spcPts val="0"/>
              </a:spcAft>
              <a:buClr>
                <a:srgbClr val="000099"/>
              </a:buClr>
              <a:buSzPts val="3200"/>
              <a:buFont typeface="Arial"/>
              <a:buChar char="•"/>
            </a:pPr>
            <a:r>
              <a:rPr b="1" i="0" lang="ru-RU" sz="3200" u="none" cap="none" strike="noStrike">
                <a:solidFill>
                  <a:srgbClr val="000099"/>
                </a:solidFill>
                <a:latin typeface="Times New Roman"/>
                <a:ea typeface="Times New Roman"/>
                <a:cs typeface="Times New Roman"/>
                <a:sym typeface="Times New Roman"/>
              </a:rPr>
              <a:t>Общее Интернет-хранилище электронных информационных ресурсов.</a:t>
            </a:r>
            <a:endParaRPr/>
          </a:p>
          <a:p>
            <a:pPr indent="-342900" lvl="0" marL="342900" marR="0" rtl="0" algn="l">
              <a:lnSpc>
                <a:spcPct val="90000"/>
              </a:lnSpc>
              <a:spcBef>
                <a:spcPts val="640"/>
              </a:spcBef>
              <a:spcAft>
                <a:spcPts val="0"/>
              </a:spcAft>
              <a:buClr>
                <a:srgbClr val="000099"/>
              </a:buClr>
              <a:buSzPts val="3200"/>
              <a:buFont typeface="Arial"/>
              <a:buChar char="•"/>
            </a:pPr>
            <a:r>
              <a:rPr b="1" i="0" lang="ru-RU" sz="3200" u="none" cap="none" strike="noStrike">
                <a:solidFill>
                  <a:srgbClr val="000099"/>
                </a:solidFill>
                <a:latin typeface="Times New Roman"/>
                <a:ea typeface="Times New Roman"/>
                <a:cs typeface="Times New Roman"/>
                <a:sym typeface="Times New Roman"/>
              </a:rPr>
              <a:t>Система управления правами на электронные информационные ресурсы.</a:t>
            </a:r>
            <a:endParaRPr/>
          </a:p>
          <a:p>
            <a:pPr indent="-342900" lvl="0" marL="342900" marR="0" rtl="0" algn="l">
              <a:lnSpc>
                <a:spcPct val="90000"/>
              </a:lnSpc>
              <a:spcBef>
                <a:spcPts val="640"/>
              </a:spcBef>
              <a:spcAft>
                <a:spcPts val="0"/>
              </a:spcAft>
              <a:buClr>
                <a:srgbClr val="000099"/>
              </a:buClr>
              <a:buSzPts val="3200"/>
              <a:buFont typeface="Arial"/>
              <a:buChar char="•"/>
            </a:pPr>
            <a:r>
              <a:rPr b="1" i="0" lang="ru-RU" sz="3200" u="none" cap="none" strike="noStrike">
                <a:solidFill>
                  <a:srgbClr val="000099"/>
                </a:solidFill>
                <a:latin typeface="Times New Roman"/>
                <a:ea typeface="Times New Roman"/>
                <a:cs typeface="Times New Roman"/>
                <a:sym typeface="Times New Roman"/>
              </a:rPr>
              <a:t>Единая точка входа и доступа к ресурсам и сервисам региональной сети школьных библиотек.</a:t>
            </a:r>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t/>
            </a:r>
            <a:endParaRPr b="0" i="0" sz="4400" u="none" cap="none" strike="noStrike">
              <a:solidFill>
                <a:schemeClr val="dk1"/>
              </a:solidFill>
              <a:latin typeface="Calibri"/>
              <a:ea typeface="Calibri"/>
              <a:cs typeface="Calibri"/>
              <a:sym typeface="Calibri"/>
            </a:endParaRPr>
          </a:p>
        </p:txBody>
      </p:sp>
      <p:pic>
        <p:nvPicPr>
          <p:cNvPr id="177" name="Shape 177"/>
          <p:cNvPicPr preferRelativeResize="0"/>
          <p:nvPr>
            <p:ph idx="1" type="body"/>
          </p:nvPr>
        </p:nvPicPr>
        <p:blipFill rotWithShape="1">
          <a:blip r:embed="rId3">
            <a:alphaModFix/>
          </a:blip>
          <a:srcRect b="0" l="0" r="0" t="0"/>
          <a:stretch/>
        </p:blipFill>
        <p:spPr>
          <a:xfrm>
            <a:off x="214282" y="377280"/>
            <a:ext cx="8640959" cy="6480720"/>
          </a:xfrm>
          <a:prstGeom prst="rect">
            <a:avLst/>
          </a:prstGeom>
          <a:noFill/>
          <a:ln>
            <a:noFill/>
          </a:ln>
        </p:spPr>
      </p:pic>
      <p:sp>
        <p:nvSpPr>
          <p:cNvPr id="178" name="Shape 178"/>
          <p:cNvSpPr/>
          <p:nvPr/>
        </p:nvSpPr>
        <p:spPr>
          <a:xfrm>
            <a:off x="1043608" y="548680"/>
            <a:ext cx="7272808" cy="72008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Схема  распределенной АИБС для СО  НКО</a:t>
            </a:r>
            <a:endParaRPr b="1"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t/>
            </a:r>
            <a:endParaRPr b="0" i="0" sz="4400" u="none" cap="none" strike="noStrike">
              <a:solidFill>
                <a:schemeClr val="dk1"/>
              </a:solidFill>
              <a:latin typeface="Calibri"/>
              <a:ea typeface="Calibri"/>
              <a:cs typeface="Calibri"/>
              <a:sym typeface="Calibri"/>
            </a:endParaRPr>
          </a:p>
        </p:txBody>
      </p:sp>
      <p:sp>
        <p:nvSpPr>
          <p:cNvPr id="184" name="Shape 18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85" name="Shape 185"/>
          <p:cNvPicPr preferRelativeResize="0"/>
          <p:nvPr/>
        </p:nvPicPr>
        <p:blipFill rotWithShape="1">
          <a:blip r:embed="rId3">
            <a:alphaModFix/>
          </a:blip>
          <a:srcRect b="0" l="0" r="0" t="0"/>
          <a:stretch/>
        </p:blipFill>
        <p:spPr>
          <a:xfrm>
            <a:off x="179512" y="188640"/>
            <a:ext cx="8715840" cy="62646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Shape 190"/>
          <p:cNvPicPr preferRelativeResize="0"/>
          <p:nvPr>
            <p:ph idx="1" type="body"/>
          </p:nvPr>
        </p:nvPicPr>
        <p:blipFill rotWithShape="1">
          <a:blip r:embed="rId3">
            <a:alphaModFix/>
          </a:blip>
          <a:srcRect b="0" l="0" r="0" t="0"/>
          <a:stretch/>
        </p:blipFill>
        <p:spPr>
          <a:xfrm>
            <a:off x="467544" y="260648"/>
            <a:ext cx="8280919" cy="63367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Font typeface="Times New Roman"/>
              <a:buNone/>
            </a:pPr>
            <a:r>
              <a:rPr b="1" i="0" lang="ru-RU" sz="4400" u="none" cap="none" strike="noStrike">
                <a:solidFill>
                  <a:srgbClr val="000099"/>
                </a:solidFill>
                <a:latin typeface="Times New Roman"/>
                <a:ea typeface="Times New Roman"/>
                <a:cs typeface="Times New Roman"/>
                <a:sym typeface="Times New Roman"/>
              </a:rPr>
              <a:t> </a:t>
            </a:r>
            <a:br>
              <a:rPr b="1" i="0" lang="ru-RU" sz="4400" u="none" cap="none" strike="noStrike">
                <a:solidFill>
                  <a:srgbClr val="000099"/>
                </a:solidFill>
                <a:latin typeface="Times New Roman"/>
                <a:ea typeface="Times New Roman"/>
                <a:cs typeface="Times New Roman"/>
                <a:sym typeface="Times New Roman"/>
              </a:rPr>
            </a:br>
            <a:r>
              <a:rPr b="1" i="0" lang="ru-RU" sz="3200" u="none" cap="none" strike="noStrike">
                <a:solidFill>
                  <a:srgbClr val="000099"/>
                </a:solidFill>
                <a:latin typeface="Times New Roman"/>
                <a:ea typeface="Times New Roman"/>
                <a:cs typeface="Times New Roman"/>
                <a:sym typeface="Times New Roman"/>
              </a:rPr>
              <a:t>Повышение компетентности  </a:t>
            </a:r>
            <a:br>
              <a:rPr b="1" i="0" lang="ru-RU" sz="3200" u="none" cap="none" strike="noStrike">
                <a:solidFill>
                  <a:srgbClr val="000099"/>
                </a:solidFill>
                <a:latin typeface="Times New Roman"/>
                <a:ea typeface="Times New Roman"/>
                <a:cs typeface="Times New Roman"/>
                <a:sym typeface="Times New Roman"/>
              </a:rPr>
            </a:br>
            <a:r>
              <a:rPr b="1" i="0" lang="ru-RU" sz="3200" u="none" cap="none" strike="noStrike">
                <a:solidFill>
                  <a:srgbClr val="000099"/>
                </a:solidFill>
                <a:latin typeface="Times New Roman"/>
                <a:ea typeface="Times New Roman"/>
                <a:cs typeface="Times New Roman"/>
                <a:sym typeface="Times New Roman"/>
              </a:rPr>
              <a:t>специалистов со нко</a:t>
            </a:r>
            <a:br>
              <a:rPr b="1" i="0" lang="ru-RU" sz="4400" u="none" cap="none" strike="noStrike">
                <a:solidFill>
                  <a:srgbClr val="000099"/>
                </a:solidFill>
                <a:latin typeface="Times New Roman"/>
                <a:ea typeface="Times New Roman"/>
                <a:cs typeface="Times New Roman"/>
                <a:sym typeface="Times New Roman"/>
              </a:rPr>
            </a:br>
            <a:r>
              <a:rPr b="1" i="0" lang="ru-RU" sz="4400" u="none" cap="none" strike="noStrike">
                <a:solidFill>
                  <a:srgbClr val="000099"/>
                </a:solidFill>
                <a:latin typeface="Times New Roman"/>
                <a:ea typeface="Times New Roman"/>
                <a:cs typeface="Times New Roman"/>
                <a:sym typeface="Times New Roman"/>
              </a:rPr>
              <a:t> </a:t>
            </a:r>
            <a:r>
              <a:rPr b="1" i="0" lang="ru-RU" sz="2000" u="none" cap="none" strike="noStrike">
                <a:solidFill>
                  <a:srgbClr val="000099"/>
                </a:solidFill>
                <a:latin typeface="Times New Roman"/>
                <a:ea typeface="Times New Roman"/>
                <a:cs typeface="Times New Roman"/>
                <a:sym typeface="Times New Roman"/>
              </a:rPr>
              <a:t>Проект Ресурсного центра «Поддержка детских и молодежных социальных инициатив»</a:t>
            </a:r>
            <a:endParaRPr b="1" i="0" sz="2000" u="none" cap="none" strike="noStrike">
              <a:solidFill>
                <a:srgbClr val="000099"/>
              </a:solidFill>
              <a:latin typeface="Times New Roman"/>
              <a:ea typeface="Times New Roman"/>
              <a:cs typeface="Times New Roman"/>
              <a:sym typeface="Times New Roman"/>
            </a:endParaRPr>
          </a:p>
        </p:txBody>
      </p:sp>
      <p:pic>
        <p:nvPicPr>
          <p:cNvPr id="196" name="Shape 196"/>
          <p:cNvPicPr preferRelativeResize="0"/>
          <p:nvPr>
            <p:ph idx="1" type="body"/>
          </p:nvPr>
        </p:nvPicPr>
        <p:blipFill rotWithShape="1">
          <a:blip r:embed="rId3">
            <a:alphaModFix/>
          </a:blip>
          <a:srcRect b="0" l="0" r="0" t="0"/>
          <a:stretch/>
        </p:blipFill>
        <p:spPr>
          <a:xfrm>
            <a:off x="1743273" y="1988840"/>
            <a:ext cx="5657453" cy="41373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Font typeface="Times New Roman"/>
              <a:buNone/>
            </a:pPr>
            <a:r>
              <a:rPr b="1" i="0" lang="ru-RU" sz="3959" u="none" cap="none" strike="noStrike">
                <a:solidFill>
                  <a:srgbClr val="000099"/>
                </a:solidFill>
                <a:latin typeface="Times New Roman"/>
                <a:ea typeface="Times New Roman"/>
                <a:cs typeface="Times New Roman"/>
                <a:sym typeface="Times New Roman"/>
              </a:rPr>
              <a:t>Содержание методической базы </a:t>
            </a:r>
            <a:endParaRPr b="1" i="0" sz="3959" u="none" cap="none" strike="noStrike">
              <a:solidFill>
                <a:srgbClr val="000099"/>
              </a:solidFill>
              <a:latin typeface="Times New Roman"/>
              <a:ea typeface="Times New Roman"/>
              <a:cs typeface="Times New Roman"/>
              <a:sym typeface="Times New Roman"/>
            </a:endParaRPr>
          </a:p>
        </p:txBody>
      </p:sp>
      <p:sp>
        <p:nvSpPr>
          <p:cNvPr id="90" name="Shape 90"/>
          <p:cNvSpPr txBox="1"/>
          <p:nvPr>
            <p:ph idx="1" type="body"/>
          </p:nvPr>
        </p:nvSpPr>
        <p:spPr>
          <a:xfrm>
            <a:off x="457200" y="1412776"/>
            <a:ext cx="8229600" cy="4713387"/>
          </a:xfrm>
          <a:prstGeom prst="rect">
            <a:avLst/>
          </a:prstGeom>
          <a:noFill/>
          <a:ln>
            <a:noFill/>
          </a:ln>
        </p:spPr>
        <p:txBody>
          <a:bodyPr anchorCtr="0" anchor="t" bIns="45700" lIns="91425" spcFirstLastPara="1" rIns="91425" wrap="square" tIns="45700">
            <a:noAutofit/>
          </a:bodyPr>
          <a:lstStyle/>
          <a:p>
            <a:pPr indent="-514350" lvl="0" marL="514350" marR="0" rtl="0" algn="l">
              <a:lnSpc>
                <a:spcPct val="80000"/>
              </a:lnSpc>
              <a:spcBef>
                <a:spcPts val="0"/>
              </a:spcBef>
              <a:spcAft>
                <a:spcPts val="0"/>
              </a:spcAft>
              <a:buClr>
                <a:srgbClr val="C00000"/>
              </a:buClr>
              <a:buSzPts val="2960"/>
              <a:buFont typeface="Arial"/>
              <a:buAutoNum type="arabicPeriod"/>
            </a:pPr>
            <a:r>
              <a:rPr b="0" i="0" lang="ru-RU" sz="2960" u="none" cap="none" strike="noStrike">
                <a:solidFill>
                  <a:srgbClr val="C00000"/>
                </a:solidFill>
                <a:latin typeface="Times New Roman"/>
                <a:ea typeface="Times New Roman"/>
                <a:cs typeface="Times New Roman"/>
                <a:sym typeface="Times New Roman"/>
              </a:rPr>
              <a:t>Нормативно-правовые документы  организаций и учреждений различного уровня</a:t>
            </a:r>
            <a:endParaRPr/>
          </a:p>
          <a:p>
            <a:pPr indent="-514350" lvl="0" marL="514350" marR="0" rtl="0" algn="l">
              <a:lnSpc>
                <a:spcPct val="80000"/>
              </a:lnSpc>
              <a:spcBef>
                <a:spcPts val="592"/>
              </a:spcBef>
              <a:spcAft>
                <a:spcPts val="0"/>
              </a:spcAft>
              <a:buClr>
                <a:srgbClr val="C00000"/>
              </a:buClr>
              <a:buSzPts val="2960"/>
              <a:buFont typeface="Arial"/>
              <a:buAutoNum type="arabicPeriod"/>
            </a:pPr>
            <a:r>
              <a:rPr b="0" i="0" lang="ru-RU" sz="2960" u="none" cap="none" strike="noStrike">
                <a:solidFill>
                  <a:srgbClr val="C00000"/>
                </a:solidFill>
                <a:latin typeface="Times New Roman"/>
                <a:ea typeface="Times New Roman"/>
                <a:cs typeface="Times New Roman"/>
                <a:sym typeface="Times New Roman"/>
              </a:rPr>
              <a:t>Методические рекомендации, адресованные  СО НКО</a:t>
            </a:r>
            <a:endParaRPr/>
          </a:p>
          <a:p>
            <a:pPr indent="-514350" lvl="0" marL="514350" marR="0" rtl="0" algn="l">
              <a:lnSpc>
                <a:spcPct val="80000"/>
              </a:lnSpc>
              <a:spcBef>
                <a:spcPts val="592"/>
              </a:spcBef>
              <a:spcAft>
                <a:spcPts val="0"/>
              </a:spcAft>
              <a:buClr>
                <a:srgbClr val="C00000"/>
              </a:buClr>
              <a:buSzPts val="2960"/>
              <a:buFont typeface="Arial"/>
              <a:buAutoNum type="arabicPeriod"/>
            </a:pPr>
            <a:r>
              <a:rPr b="0" i="0" lang="ru-RU" sz="2960" u="none" cap="none" strike="noStrike">
                <a:solidFill>
                  <a:srgbClr val="C00000"/>
                </a:solidFill>
                <a:latin typeface="Times New Roman"/>
                <a:ea typeface="Times New Roman"/>
                <a:cs typeface="Times New Roman"/>
                <a:sym typeface="Times New Roman"/>
              </a:rPr>
              <a:t>Книги, статьи и другие  материалы теоретического и практического характера</a:t>
            </a:r>
            <a:endParaRPr/>
          </a:p>
          <a:p>
            <a:pPr indent="-514350" lvl="0" marL="514350" marR="0" rtl="0" algn="l">
              <a:lnSpc>
                <a:spcPct val="80000"/>
              </a:lnSpc>
              <a:spcBef>
                <a:spcPts val="592"/>
              </a:spcBef>
              <a:spcAft>
                <a:spcPts val="0"/>
              </a:spcAft>
              <a:buClr>
                <a:srgbClr val="C00000"/>
              </a:buClr>
              <a:buSzPts val="2960"/>
              <a:buFont typeface="Arial"/>
              <a:buAutoNum type="arabicPeriod"/>
            </a:pPr>
            <a:r>
              <a:rPr b="0" i="0" lang="ru-RU" sz="2960" u="none" cap="none" strike="noStrike">
                <a:solidFill>
                  <a:srgbClr val="C00000"/>
                </a:solidFill>
                <a:latin typeface="Times New Roman"/>
                <a:ea typeface="Times New Roman"/>
                <a:cs typeface="Times New Roman"/>
                <a:sym typeface="Times New Roman"/>
              </a:rPr>
              <a:t>Возможности различных видов обучения, учебные материалы</a:t>
            </a:r>
            <a:endParaRPr/>
          </a:p>
          <a:p>
            <a:pPr indent="-514350" lvl="0" marL="514350" marR="0" rtl="0" algn="l">
              <a:lnSpc>
                <a:spcPct val="80000"/>
              </a:lnSpc>
              <a:spcBef>
                <a:spcPts val="592"/>
              </a:spcBef>
              <a:spcAft>
                <a:spcPts val="0"/>
              </a:spcAft>
              <a:buClr>
                <a:srgbClr val="C00000"/>
              </a:buClr>
              <a:buSzPts val="2960"/>
              <a:buFont typeface="Arial"/>
              <a:buAutoNum type="arabicPeriod"/>
            </a:pPr>
            <a:r>
              <a:rPr b="0" i="0" lang="ru-RU" sz="2960" u="none" cap="none" strike="noStrike">
                <a:solidFill>
                  <a:srgbClr val="C00000"/>
                </a:solidFill>
                <a:latin typeface="Times New Roman"/>
                <a:ea typeface="Times New Roman"/>
                <a:cs typeface="Times New Roman"/>
                <a:sym typeface="Times New Roman"/>
              </a:rPr>
              <a:t>Опыт эффективной работы СОНКО</a:t>
            </a:r>
            <a:endParaRPr/>
          </a:p>
          <a:p>
            <a:pPr indent="-514350" lvl="0" marL="514350" marR="0" rtl="0" algn="l">
              <a:lnSpc>
                <a:spcPct val="80000"/>
              </a:lnSpc>
              <a:spcBef>
                <a:spcPts val="592"/>
              </a:spcBef>
              <a:spcAft>
                <a:spcPts val="0"/>
              </a:spcAft>
              <a:buClr>
                <a:srgbClr val="C00000"/>
              </a:buClr>
              <a:buSzPts val="2960"/>
              <a:buFont typeface="Arial"/>
              <a:buAutoNum type="arabicPeriod"/>
            </a:pPr>
            <a:r>
              <a:rPr b="0" i="0" lang="ru-RU" sz="2960" u="none" cap="none" strike="noStrike">
                <a:solidFill>
                  <a:srgbClr val="C00000"/>
                </a:solidFill>
                <a:latin typeface="Times New Roman"/>
                <a:ea typeface="Times New Roman"/>
                <a:cs typeface="Times New Roman"/>
                <a:sym typeface="Times New Roman"/>
              </a:rPr>
              <a:t>Потенциальные  социальные партнеры</a:t>
            </a:r>
            <a:endParaRPr/>
          </a:p>
          <a:p>
            <a:pPr indent="-326390" lvl="0" marL="51435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a:p>
            <a:pPr indent="-326390" lvl="0" marL="51435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a:p>
            <a:pPr indent="-326390" lvl="0" marL="51435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74638"/>
            <a:ext cx="8229600" cy="490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00000"/>
              </a:buClr>
              <a:buFont typeface="Times New Roman"/>
              <a:buNone/>
            </a:pPr>
            <a:r>
              <a:rPr b="1" i="0" lang="ru-RU" sz="3959" u="none" cap="none" strike="noStrike">
                <a:solidFill>
                  <a:srgbClr val="C00000"/>
                </a:solidFill>
                <a:latin typeface="Times New Roman"/>
                <a:ea typeface="Times New Roman"/>
                <a:cs typeface="Times New Roman"/>
                <a:sym typeface="Times New Roman"/>
              </a:rPr>
              <a:t>Преимущества:</a:t>
            </a:r>
            <a:endParaRPr b="1" i="0" sz="3959" u="none" cap="none" strike="noStrike">
              <a:solidFill>
                <a:srgbClr val="C00000"/>
              </a:solidFill>
              <a:latin typeface="Times New Roman"/>
              <a:ea typeface="Times New Roman"/>
              <a:cs typeface="Times New Roman"/>
              <a:sym typeface="Times New Roman"/>
            </a:endParaRPr>
          </a:p>
        </p:txBody>
      </p:sp>
      <p:sp>
        <p:nvSpPr>
          <p:cNvPr id="202" name="Shape 202"/>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0099"/>
              </a:buClr>
              <a:buSzPts val="2500"/>
              <a:buFont typeface="Arial"/>
              <a:buChar char="•"/>
            </a:pPr>
            <a:r>
              <a:rPr b="1" i="0" lang="ru-RU" sz="2500" u="none" cap="none" strike="noStrike">
                <a:solidFill>
                  <a:srgbClr val="000099"/>
                </a:solidFill>
                <a:latin typeface="Times New Roman"/>
                <a:ea typeface="Times New Roman"/>
                <a:cs typeface="Times New Roman"/>
                <a:sym typeface="Times New Roman"/>
              </a:rPr>
              <a:t>Отсутствие необходимости установки и настройки системы на сервере</a:t>
            </a:r>
            <a:endParaRPr/>
          </a:p>
          <a:p>
            <a:pPr indent="-342900" lvl="0" marL="342900" marR="0" rtl="0" algn="l">
              <a:lnSpc>
                <a:spcPct val="80000"/>
              </a:lnSpc>
              <a:spcBef>
                <a:spcPts val="500"/>
              </a:spcBef>
              <a:spcAft>
                <a:spcPts val="0"/>
              </a:spcAft>
              <a:buClr>
                <a:srgbClr val="000099"/>
              </a:buClr>
              <a:buSzPts val="2500"/>
              <a:buFont typeface="Arial"/>
              <a:buChar char="•"/>
            </a:pPr>
            <a:r>
              <a:rPr b="1" i="0" lang="ru-RU" sz="2500" u="none" cap="none" strike="noStrike">
                <a:solidFill>
                  <a:srgbClr val="000099"/>
                </a:solidFill>
                <a:latin typeface="Times New Roman"/>
                <a:ea typeface="Times New Roman"/>
                <a:cs typeface="Times New Roman"/>
                <a:sym typeface="Times New Roman"/>
              </a:rPr>
              <a:t>организации и на клиентских компьютерах.</a:t>
            </a:r>
            <a:endParaRPr/>
          </a:p>
          <a:p>
            <a:pPr indent="-342900" lvl="0" marL="342900" marR="0" rtl="0" algn="l">
              <a:lnSpc>
                <a:spcPct val="80000"/>
              </a:lnSpc>
              <a:spcBef>
                <a:spcPts val="500"/>
              </a:spcBef>
              <a:spcAft>
                <a:spcPts val="0"/>
              </a:spcAft>
              <a:buClr>
                <a:srgbClr val="000099"/>
              </a:buClr>
              <a:buSzPts val="2500"/>
              <a:buFont typeface="Arial"/>
              <a:buChar char="•"/>
            </a:pPr>
            <a:r>
              <a:rPr b="1" i="0" lang="ru-RU" sz="2500" u="none" cap="none" strike="noStrike">
                <a:solidFill>
                  <a:srgbClr val="000099"/>
                </a:solidFill>
                <a:latin typeface="Times New Roman"/>
                <a:ea typeface="Times New Roman"/>
                <a:cs typeface="Times New Roman"/>
                <a:sym typeface="Times New Roman"/>
              </a:rPr>
              <a:t>Отсутствие необходимости в обновлениях ПО (в облаке всегда</a:t>
            </a:r>
            <a:endParaRPr/>
          </a:p>
          <a:p>
            <a:pPr indent="-342900" lvl="0" marL="342900" marR="0" rtl="0" algn="l">
              <a:lnSpc>
                <a:spcPct val="80000"/>
              </a:lnSpc>
              <a:spcBef>
                <a:spcPts val="500"/>
              </a:spcBef>
              <a:spcAft>
                <a:spcPts val="0"/>
              </a:spcAft>
              <a:buClr>
                <a:srgbClr val="000099"/>
              </a:buClr>
              <a:buSzPts val="2500"/>
              <a:buFont typeface="Arial"/>
              <a:buChar char="•"/>
            </a:pPr>
            <a:r>
              <a:rPr b="1" i="0" lang="ru-RU" sz="2500" u="none" cap="none" strike="noStrike">
                <a:solidFill>
                  <a:srgbClr val="000099"/>
                </a:solidFill>
                <a:latin typeface="Times New Roman"/>
                <a:ea typeface="Times New Roman"/>
                <a:cs typeface="Times New Roman"/>
                <a:sym typeface="Times New Roman"/>
              </a:rPr>
              <a:t>функционирует самая последняя версия системы).</a:t>
            </a:r>
            <a:endParaRPr/>
          </a:p>
          <a:p>
            <a:pPr indent="-342900" lvl="0" marL="342900" marR="0" rtl="0" algn="l">
              <a:lnSpc>
                <a:spcPct val="80000"/>
              </a:lnSpc>
              <a:spcBef>
                <a:spcPts val="500"/>
              </a:spcBef>
              <a:spcAft>
                <a:spcPts val="0"/>
              </a:spcAft>
              <a:buClr>
                <a:srgbClr val="000099"/>
              </a:buClr>
              <a:buSzPts val="2500"/>
              <a:buFont typeface="Arial"/>
              <a:buChar char="•"/>
            </a:pPr>
            <a:r>
              <a:rPr b="1" i="0" lang="ru-RU" sz="2500" u="none" cap="none" strike="noStrike">
                <a:solidFill>
                  <a:srgbClr val="000099"/>
                </a:solidFill>
                <a:latin typeface="Times New Roman"/>
                <a:ea typeface="Times New Roman"/>
                <a:cs typeface="Times New Roman"/>
                <a:sym typeface="Times New Roman"/>
              </a:rPr>
              <a:t>Существенное повышение доступности</a:t>
            </a:r>
            <a:endParaRPr/>
          </a:p>
          <a:p>
            <a:pPr indent="0" lvl="0" marL="0" marR="0" rtl="0" algn="l">
              <a:lnSpc>
                <a:spcPct val="80000"/>
              </a:lnSpc>
              <a:spcBef>
                <a:spcPts val="500"/>
              </a:spcBef>
              <a:spcAft>
                <a:spcPts val="0"/>
              </a:spcAft>
              <a:buClr>
                <a:srgbClr val="000099"/>
              </a:buClr>
              <a:buFont typeface="Arial"/>
              <a:buNone/>
            </a:pPr>
            <a:r>
              <a:rPr b="1" i="0" lang="ru-RU" sz="2500" u="none" cap="none" strike="noStrike">
                <a:solidFill>
                  <a:srgbClr val="000099"/>
                </a:solidFill>
                <a:latin typeface="Times New Roman"/>
                <a:ea typeface="Times New Roman"/>
                <a:cs typeface="Times New Roman"/>
                <a:sym typeface="Times New Roman"/>
              </a:rPr>
              <a:t>   • Доступность сервисов АБИС в любом месте в любое время.</a:t>
            </a:r>
            <a:endParaRPr/>
          </a:p>
          <a:p>
            <a:pPr indent="-342900" lvl="0" marL="342900" marR="0" rtl="0" algn="l">
              <a:lnSpc>
                <a:spcPct val="80000"/>
              </a:lnSpc>
              <a:spcBef>
                <a:spcPts val="500"/>
              </a:spcBef>
              <a:spcAft>
                <a:spcPts val="0"/>
              </a:spcAft>
              <a:buClr>
                <a:srgbClr val="000099"/>
              </a:buClr>
              <a:buSzPts val="2500"/>
              <a:buFont typeface="Arial"/>
              <a:buChar char="•"/>
            </a:pPr>
            <a:r>
              <a:rPr b="1" i="0" lang="ru-RU" sz="2500" u="none" cap="none" strike="noStrike">
                <a:solidFill>
                  <a:srgbClr val="000099"/>
                </a:solidFill>
                <a:latin typeface="Times New Roman"/>
                <a:ea typeface="Times New Roman"/>
                <a:cs typeface="Times New Roman"/>
                <a:sym typeface="Times New Roman"/>
              </a:rPr>
              <a:t>Обеспечение бесперебойного функционирования АБИС при отказе оборудования (за счет перераспределения нагрузки в вычислительном облаке, резервиро</a:t>
            </a:r>
            <a:r>
              <a:rPr b="0" i="0" lang="ru-RU" sz="2500" u="none" cap="none" strike="noStrike">
                <a:solidFill>
                  <a:srgbClr val="000099"/>
                </a:solidFill>
                <a:latin typeface="Times New Roman"/>
                <a:ea typeface="Times New Roman"/>
                <a:cs typeface="Times New Roman"/>
                <a:sym typeface="Times New Roman"/>
              </a:rPr>
              <a:t>вания </a:t>
            </a:r>
            <a:r>
              <a:rPr b="1" i="0" lang="ru-RU" sz="2500" u="none" cap="none" strike="noStrike">
                <a:solidFill>
                  <a:srgbClr val="000099"/>
                </a:solidFill>
                <a:latin typeface="Times New Roman"/>
                <a:ea typeface="Times New Roman"/>
                <a:cs typeface="Times New Roman"/>
                <a:sym typeface="Times New Roman"/>
              </a:rPr>
              <a:t>электропитания и каналов доступа в Интернет).</a:t>
            </a:r>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rgbClr val="000099"/>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ru-RU" sz="3959" u="none" cap="none" strike="noStrike">
                <a:solidFill>
                  <a:schemeClr val="dk1"/>
                </a:solidFill>
                <a:latin typeface="Calibri"/>
                <a:ea typeface="Calibri"/>
                <a:cs typeface="Calibri"/>
                <a:sym typeface="Calibri"/>
              </a:rPr>
              <a:t> </a:t>
            </a:r>
            <a:r>
              <a:rPr b="1" i="0" lang="ru-RU" sz="3959" u="sng" cap="none" strike="noStrike">
                <a:solidFill>
                  <a:srgbClr val="C00000"/>
                </a:solidFill>
                <a:latin typeface="Times New Roman"/>
                <a:ea typeface="Times New Roman"/>
                <a:cs typeface="Times New Roman"/>
                <a:sym typeface="Times New Roman"/>
              </a:rPr>
              <a:t>Повышение компетентности  специалистов со нко</a:t>
            </a:r>
            <a:endParaRPr b="1" i="0" sz="3959" u="sng" cap="none" strike="noStrike">
              <a:solidFill>
                <a:srgbClr val="C00000"/>
              </a:solidFill>
              <a:latin typeface="Times New Roman"/>
              <a:ea typeface="Times New Roman"/>
              <a:cs typeface="Times New Roman"/>
              <a:sym typeface="Times New Roman"/>
            </a:endParaRPr>
          </a:p>
        </p:txBody>
      </p:sp>
      <p:sp>
        <p:nvSpPr>
          <p:cNvPr id="208" name="Shape 20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Font typeface="Arial"/>
              <a:buNone/>
            </a:pPr>
            <a:r>
              <a:t/>
            </a:r>
            <a:endParaRPr b="1" i="0" sz="2720" u="none" cap="none" strike="noStrike">
              <a:solidFill>
                <a:srgbClr val="000099"/>
              </a:solidFill>
              <a:latin typeface="Calibri"/>
              <a:ea typeface="Calibri"/>
              <a:cs typeface="Calibri"/>
              <a:sym typeface="Calibri"/>
            </a:endParaRPr>
          </a:p>
          <a:p>
            <a:pPr indent="0" lvl="0" marL="0" marR="0" rtl="0" algn="ctr">
              <a:lnSpc>
                <a:spcPct val="80000"/>
              </a:lnSpc>
              <a:spcBef>
                <a:spcPts val="595"/>
              </a:spcBef>
              <a:spcAft>
                <a:spcPts val="0"/>
              </a:spcAft>
              <a:buClr>
                <a:srgbClr val="000099"/>
              </a:buClr>
              <a:buFont typeface="Arial"/>
              <a:buNone/>
            </a:pPr>
            <a:r>
              <a:rPr b="1" i="0" lang="ru-RU" sz="2975" u="none" cap="none" strike="noStrike">
                <a:solidFill>
                  <a:srgbClr val="000099"/>
                </a:solidFill>
                <a:latin typeface="Times New Roman"/>
                <a:ea typeface="Times New Roman"/>
                <a:cs typeface="Times New Roman"/>
                <a:sym typeface="Times New Roman"/>
              </a:rPr>
              <a:t>Дистанционные курсы ПК  благотворительного фонда  «Невский ангел»</a:t>
            </a:r>
            <a:endParaRPr/>
          </a:p>
          <a:p>
            <a:pPr indent="0" lvl="0" marL="0" marR="0" rtl="0" algn="ctr">
              <a:lnSpc>
                <a:spcPct val="80000"/>
              </a:lnSpc>
              <a:spcBef>
                <a:spcPts val="595"/>
              </a:spcBef>
              <a:spcAft>
                <a:spcPts val="0"/>
              </a:spcAft>
              <a:buClr>
                <a:schemeClr val="dk1"/>
              </a:buClr>
              <a:buFont typeface="Arial"/>
              <a:buNone/>
            </a:pPr>
            <a:r>
              <a:t/>
            </a:r>
            <a:endParaRPr b="1" i="0" sz="2975" u="none" cap="none" strike="noStrike">
              <a:solidFill>
                <a:srgbClr val="00FFFF"/>
              </a:solidFill>
              <a:latin typeface="Times New Roman"/>
              <a:ea typeface="Times New Roman"/>
              <a:cs typeface="Times New Roman"/>
              <a:sym typeface="Times New Roman"/>
            </a:endParaRPr>
          </a:p>
          <a:p>
            <a:pPr indent="0" lvl="0" marL="0" marR="0" rtl="0" algn="ctr">
              <a:lnSpc>
                <a:spcPct val="80000"/>
              </a:lnSpc>
              <a:spcBef>
                <a:spcPts val="595"/>
              </a:spcBef>
              <a:spcAft>
                <a:spcPts val="0"/>
              </a:spcAft>
              <a:buClr>
                <a:srgbClr val="008000"/>
              </a:buClr>
              <a:buFont typeface="Arial"/>
              <a:buNone/>
            </a:pPr>
            <a:r>
              <a:rPr b="1" i="0" lang="ru-RU" sz="2975" u="none" cap="none" strike="noStrike">
                <a:solidFill>
                  <a:srgbClr val="008000"/>
                </a:solidFill>
                <a:latin typeface="Times New Roman"/>
                <a:ea typeface="Times New Roman"/>
                <a:cs typeface="Times New Roman"/>
                <a:sym typeface="Times New Roman"/>
              </a:rPr>
              <a:t>Очные , очно-заочные и дистанционные  </a:t>
            </a:r>
            <a:endParaRPr b="1" i="0" sz="2975" u="none" cap="none" strike="noStrike">
              <a:solidFill>
                <a:srgbClr val="008000"/>
              </a:solidFill>
              <a:latin typeface="Times New Roman"/>
              <a:ea typeface="Times New Roman"/>
              <a:cs typeface="Times New Roman"/>
              <a:sym typeface="Times New Roman"/>
            </a:endParaRPr>
          </a:p>
          <a:p>
            <a:pPr indent="0" lvl="0" marL="0" marR="0" rtl="0" algn="ctr">
              <a:lnSpc>
                <a:spcPct val="80000"/>
              </a:lnSpc>
              <a:spcBef>
                <a:spcPts val="595"/>
              </a:spcBef>
              <a:spcAft>
                <a:spcPts val="0"/>
              </a:spcAft>
              <a:buClr>
                <a:srgbClr val="008000"/>
              </a:buClr>
              <a:buFont typeface="Arial"/>
              <a:buNone/>
            </a:pPr>
            <a:r>
              <a:rPr b="1" i="0" lang="ru-RU" sz="2975" u="none" cap="none" strike="noStrike">
                <a:solidFill>
                  <a:srgbClr val="008000"/>
                </a:solidFill>
                <a:latin typeface="Times New Roman"/>
                <a:ea typeface="Times New Roman"/>
                <a:cs typeface="Times New Roman"/>
                <a:sym typeface="Times New Roman"/>
              </a:rPr>
              <a:t>курсы ПК Ресурсного центра «Поддержка детских и молодежных социальных инициатив»</a:t>
            </a:r>
            <a:endParaRPr b="1" i="0" sz="2975" u="none" cap="none" strike="noStrike">
              <a:solidFill>
                <a:srgbClr val="008000"/>
              </a:solidFill>
              <a:latin typeface="Times New Roman"/>
              <a:ea typeface="Times New Roman"/>
              <a:cs typeface="Times New Roman"/>
              <a:sym typeface="Times New Roman"/>
            </a:endParaRPr>
          </a:p>
          <a:p>
            <a:pPr indent="0" lvl="0" marL="0" marR="0" rtl="0" algn="ctr">
              <a:lnSpc>
                <a:spcPct val="80000"/>
              </a:lnSpc>
              <a:spcBef>
                <a:spcPts val="595"/>
              </a:spcBef>
              <a:spcAft>
                <a:spcPts val="0"/>
              </a:spcAft>
              <a:buClr>
                <a:srgbClr val="008000"/>
              </a:buClr>
              <a:buFont typeface="Arial"/>
              <a:buNone/>
            </a:pPr>
            <a:r>
              <a:rPr b="1" i="0" lang="ru-RU" sz="2975" u="none" cap="none" strike="noStrike">
                <a:solidFill>
                  <a:srgbClr val="008000"/>
                </a:solidFill>
                <a:latin typeface="Times New Roman"/>
                <a:ea typeface="Times New Roman"/>
                <a:cs typeface="Times New Roman"/>
                <a:sym typeface="Times New Roman"/>
              </a:rPr>
              <a:t>Дворца учащейся молодежи </a:t>
            </a:r>
            <a:endParaRPr/>
          </a:p>
          <a:p>
            <a:pPr indent="0" lvl="0" marL="0" marR="0" rtl="0" algn="ctr">
              <a:lnSpc>
                <a:spcPct val="80000"/>
              </a:lnSpc>
              <a:spcBef>
                <a:spcPts val="595"/>
              </a:spcBef>
              <a:spcAft>
                <a:spcPts val="0"/>
              </a:spcAft>
              <a:buClr>
                <a:srgbClr val="008000"/>
              </a:buClr>
              <a:buFont typeface="Arial"/>
              <a:buNone/>
            </a:pPr>
            <a:r>
              <a:rPr b="1" i="0" lang="ru-RU" sz="2975" u="none" cap="none" strike="noStrike">
                <a:solidFill>
                  <a:srgbClr val="008000"/>
                </a:solidFill>
                <a:latin typeface="Times New Roman"/>
                <a:ea typeface="Times New Roman"/>
                <a:cs typeface="Times New Roman"/>
                <a:sym typeface="Times New Roman"/>
              </a:rPr>
              <a:t>Санкт-Петербурга</a:t>
            </a:r>
            <a:endParaRPr b="1" i="0" sz="2975" u="none" cap="none" strike="noStrike">
              <a:solidFill>
                <a:srgbClr val="008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idx="1" type="body"/>
          </p:nvPr>
        </p:nvSpPr>
        <p:spPr>
          <a:xfrm>
            <a:off x="500034" y="1000108"/>
            <a:ext cx="8229600" cy="4525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Font typeface="Arial"/>
              <a:buNone/>
            </a:pPr>
            <a:r>
              <a:rPr b="1" i="0" lang="ru-RU" sz="4400" u="none" cap="none" strike="noStrike">
                <a:solidFill>
                  <a:srgbClr val="FF0000"/>
                </a:solidFill>
                <a:latin typeface="Times New Roman"/>
                <a:ea typeface="Times New Roman"/>
                <a:cs typeface="Times New Roman"/>
                <a:sym typeface="Times New Roman"/>
              </a:rPr>
              <a:t>Спасибо за терпение!</a:t>
            </a:r>
            <a:endParaRPr/>
          </a:p>
          <a:p>
            <a:pPr indent="0" lvl="0" marL="0" marR="0" rtl="0" algn="ctr">
              <a:spcBef>
                <a:spcPts val="880"/>
              </a:spcBef>
              <a:spcAft>
                <a:spcPts val="0"/>
              </a:spcAft>
              <a:buClr>
                <a:srgbClr val="FF0000"/>
              </a:buClr>
              <a:buFont typeface="Arial"/>
              <a:buNone/>
            </a:pPr>
            <a:r>
              <a:rPr b="1" i="0" lang="ru-RU" sz="4400" u="none" cap="none" strike="noStrike">
                <a:solidFill>
                  <a:srgbClr val="FF0000"/>
                </a:solidFill>
                <a:latin typeface="Times New Roman"/>
                <a:ea typeface="Times New Roman"/>
                <a:cs typeface="Times New Roman"/>
                <a:sym typeface="Times New Roman"/>
              </a:rPr>
              <a:t> </a:t>
            </a:r>
            <a:endParaRPr b="1" i="0" sz="4400" u="none" cap="none" strike="noStrike">
              <a:solidFill>
                <a:srgbClr val="FF0000"/>
              </a:solidFill>
              <a:latin typeface="Times New Roman"/>
              <a:ea typeface="Times New Roman"/>
              <a:cs typeface="Times New Roman"/>
              <a:sym typeface="Times New Roman"/>
            </a:endParaRPr>
          </a:p>
          <a:p>
            <a:pPr indent="0" lvl="0" marL="0" marR="0" rtl="0" algn="ctr">
              <a:spcBef>
                <a:spcPts val="880"/>
              </a:spcBef>
              <a:spcAft>
                <a:spcPts val="0"/>
              </a:spcAft>
              <a:buClr>
                <a:schemeClr val="dk1"/>
              </a:buClr>
              <a:buFont typeface="Arial"/>
              <a:buNone/>
            </a:pPr>
            <a:r>
              <a:t/>
            </a:r>
            <a:endParaRPr b="1" i="0" sz="4400" u="none" cap="none" strike="noStrike">
              <a:solidFill>
                <a:srgbClr val="FF0000"/>
              </a:solidFill>
              <a:latin typeface="Times New Roman"/>
              <a:ea typeface="Times New Roman"/>
              <a:cs typeface="Times New Roman"/>
              <a:sym typeface="Times New Roman"/>
            </a:endParaRPr>
          </a:p>
          <a:p>
            <a:pPr indent="0" lvl="0" marL="0" marR="0" rtl="0" algn="ctr">
              <a:spcBef>
                <a:spcPts val="720"/>
              </a:spcBef>
              <a:spcAft>
                <a:spcPts val="0"/>
              </a:spcAft>
              <a:buClr>
                <a:srgbClr val="000099"/>
              </a:buClr>
              <a:buFont typeface="Arial"/>
              <a:buNone/>
            </a:pPr>
            <a:r>
              <a:rPr b="1" i="0" lang="ru-RU" sz="3600" u="none" cap="none" strike="noStrike">
                <a:solidFill>
                  <a:srgbClr val="000099"/>
                </a:solidFill>
                <a:latin typeface="Times New Roman"/>
                <a:ea typeface="Times New Roman"/>
                <a:cs typeface="Times New Roman"/>
                <a:sym typeface="Times New Roman"/>
              </a:rPr>
              <a:t>Старовойтова </a:t>
            </a:r>
            <a:endParaRPr b="1" i="0" sz="3600" u="none" cap="none" strike="noStrike">
              <a:solidFill>
                <a:srgbClr val="000099"/>
              </a:solidFill>
              <a:latin typeface="Times New Roman"/>
              <a:ea typeface="Times New Roman"/>
              <a:cs typeface="Times New Roman"/>
              <a:sym typeface="Times New Roman"/>
            </a:endParaRPr>
          </a:p>
          <a:p>
            <a:pPr indent="0" lvl="0" marL="0" marR="0" rtl="0" algn="ctr">
              <a:spcBef>
                <a:spcPts val="720"/>
              </a:spcBef>
              <a:spcAft>
                <a:spcPts val="0"/>
              </a:spcAft>
              <a:buClr>
                <a:srgbClr val="000099"/>
              </a:buClr>
              <a:buFont typeface="Arial"/>
              <a:buNone/>
            </a:pPr>
            <a:r>
              <a:rPr b="1" i="0" lang="ru-RU" sz="3600" u="none" cap="none" strike="noStrike">
                <a:solidFill>
                  <a:srgbClr val="000099"/>
                </a:solidFill>
                <a:latin typeface="Times New Roman"/>
                <a:ea typeface="Times New Roman"/>
                <a:cs typeface="Times New Roman"/>
                <a:sym typeface="Times New Roman"/>
              </a:rPr>
              <a:t>Ольга Рафаельевна</a:t>
            </a:r>
            <a:endParaRPr b="1" i="0" sz="3600" u="none" cap="none" strike="noStrike">
              <a:solidFill>
                <a:srgbClr val="000099"/>
              </a:solidFill>
              <a:latin typeface="Times New Roman"/>
              <a:ea typeface="Times New Roman"/>
              <a:cs typeface="Times New Roman"/>
              <a:sym typeface="Times New Roman"/>
            </a:endParaRPr>
          </a:p>
          <a:p>
            <a:pPr indent="0" lvl="0" marL="0" marR="0" rtl="0" algn="ctr">
              <a:spcBef>
                <a:spcPts val="720"/>
              </a:spcBef>
              <a:spcAft>
                <a:spcPts val="0"/>
              </a:spcAft>
              <a:buClr>
                <a:srgbClr val="000099"/>
              </a:buClr>
              <a:buFont typeface="Arial"/>
              <a:buNone/>
            </a:pPr>
            <a:r>
              <a:rPr b="1" i="0" lang="ru-RU" sz="3600" u="none" cap="none" strike="noStrike">
                <a:solidFill>
                  <a:srgbClr val="000099"/>
                </a:solidFill>
                <a:latin typeface="Times New Roman"/>
                <a:ea typeface="Times New Roman"/>
                <a:cs typeface="Times New Roman"/>
                <a:sym typeface="Times New Roman"/>
              </a:rPr>
              <a:t>olgastarovoyt@mail.ru</a:t>
            </a:r>
            <a:endParaRPr b="1" i="0" sz="3600" u="none" cap="none" strike="noStrike">
              <a:solidFill>
                <a:srgbClr val="000099"/>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467544" y="332656"/>
            <a:ext cx="8229600" cy="85010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Font typeface="Times New Roman"/>
              <a:buNone/>
            </a:pPr>
            <a:r>
              <a:rPr b="1" i="0" lang="ru-RU" sz="4400" u="none" cap="none" strike="noStrike">
                <a:solidFill>
                  <a:srgbClr val="000099"/>
                </a:solidFill>
                <a:latin typeface="Times New Roman"/>
                <a:ea typeface="Times New Roman"/>
                <a:cs typeface="Times New Roman"/>
                <a:sym typeface="Times New Roman"/>
              </a:rPr>
              <a:t>Источники информации</a:t>
            </a:r>
            <a:endParaRPr b="1" i="0" sz="4400" u="none" cap="none" strike="noStrike">
              <a:solidFill>
                <a:srgbClr val="000099"/>
              </a:solidFill>
              <a:latin typeface="Times New Roman"/>
              <a:ea typeface="Times New Roman"/>
              <a:cs typeface="Times New Roman"/>
              <a:sym typeface="Times New Roman"/>
            </a:endParaRPr>
          </a:p>
        </p:txBody>
      </p:sp>
      <p:sp>
        <p:nvSpPr>
          <p:cNvPr id="96" name="Shape 96"/>
          <p:cNvSpPr txBox="1"/>
          <p:nvPr>
            <p:ph idx="1" type="body"/>
          </p:nvPr>
        </p:nvSpPr>
        <p:spPr>
          <a:xfrm>
            <a:off x="0" y="1268760"/>
            <a:ext cx="9144000" cy="485740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Информационный  портал Министерства юстиции Российской Федерации </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Общественная палата РФ</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Общероссийский народный фронт</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Общероссийское общественное движение «Гражданское достоинство»</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Благотворительность в России </a:t>
            </a:r>
            <a:r>
              <a:rPr b="1" i="0" lang="ru-RU" sz="1800" u="none" cap="none" strike="noStrike">
                <a:solidFill>
                  <a:srgbClr val="FF0000"/>
                </a:solidFill>
                <a:latin typeface="Times New Roman"/>
                <a:ea typeface="Times New Roman"/>
                <a:cs typeface="Times New Roman"/>
                <a:sym typeface="Times New Roman"/>
              </a:rPr>
              <a:t>- цель проекта объединить в одном ресурсе максимум материалов связанных с благотворительностью в России</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Портал грантов</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Клуб бухгалтеров и аудиторов НКО</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Правовое регулирование  деятельности НКО В РФ</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 Портал некоммерческих организаций Ярославской области в разделе правовая база НКО</a:t>
            </a:r>
            <a:endParaRPr/>
          </a:p>
          <a:p>
            <a:pPr indent="-342900" lvl="0" marL="342900" marR="0" rtl="0" algn="l">
              <a:spcBef>
                <a:spcPts val="360"/>
              </a:spcBef>
              <a:spcAft>
                <a:spcPts val="0"/>
              </a:spcAft>
              <a:buClr>
                <a:schemeClr val="dk1"/>
              </a:buClr>
              <a:buSzPts val="1800"/>
              <a:buFont typeface="Arial"/>
              <a:buChar char="•"/>
            </a:pPr>
            <a:r>
              <a:rPr b="1" i="0" lang="ru-RU" sz="1800" u="none" cap="none" strike="noStrike">
                <a:solidFill>
                  <a:schemeClr val="dk1"/>
                </a:solidFill>
                <a:latin typeface="Times New Roman"/>
                <a:ea typeface="Times New Roman"/>
                <a:cs typeface="Times New Roman"/>
                <a:sym typeface="Times New Roman"/>
              </a:rPr>
              <a:t>Фонд развития Костромской области с 2011 года поддерживает гражданские инициативы и некоммерческий сектор, а также занимается поддержкой благотворительности (общественные организации, национально-культурные автономии, национальные общественные объединения, Фонды, некоммерческие фонды, благотворительные организации, </a:t>
            </a:r>
            <a:r>
              <a:rPr b="1" i="0" lang="ru-RU" sz="1800" u="none" cap="none" strike="noStrike">
                <a:solidFill>
                  <a:srgbClr val="800000"/>
                </a:solidFill>
                <a:latin typeface="Times New Roman"/>
                <a:ea typeface="Times New Roman"/>
                <a:cs typeface="Times New Roman"/>
                <a:sym typeface="Times New Roman"/>
              </a:rPr>
              <a:t>социально ориентированные некоммерческие организации)</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00000"/>
              </a:buClr>
              <a:buFont typeface="Times New Roman"/>
              <a:buNone/>
            </a:pPr>
            <a:r>
              <a:rPr b="1" i="0" lang="ru-RU" sz="3959" u="none" cap="none" strike="noStrike">
                <a:solidFill>
                  <a:srgbClr val="C00000"/>
                </a:solidFill>
                <a:latin typeface="Times New Roman"/>
                <a:ea typeface="Times New Roman"/>
                <a:cs typeface="Times New Roman"/>
                <a:sym typeface="Times New Roman"/>
              </a:rPr>
              <a:t>Информационные ресурсы библиотек</a:t>
            </a:r>
            <a:endParaRPr b="1" i="0" sz="3959" u="none" cap="none" strike="noStrike">
              <a:solidFill>
                <a:srgbClr val="C00000"/>
              </a:solidFill>
              <a:latin typeface="Times New Roman"/>
              <a:ea typeface="Times New Roman"/>
              <a:cs typeface="Times New Roman"/>
              <a:sym typeface="Times New Roman"/>
            </a:endParaRPr>
          </a:p>
        </p:txBody>
      </p:sp>
      <p:sp>
        <p:nvSpPr>
          <p:cNvPr id="102" name="Shape 102"/>
          <p:cNvSpPr txBox="1"/>
          <p:nvPr>
            <p:ph idx="1" type="body"/>
          </p:nvPr>
        </p:nvSpPr>
        <p:spPr>
          <a:xfrm>
            <a:off x="179512" y="1600200"/>
            <a:ext cx="8784976"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600"/>
              <a:buFont typeface="Arial"/>
              <a:buChar char="•"/>
            </a:pPr>
            <a:r>
              <a:rPr b="0" i="0" lang="ru-RU" sz="3600" u="none" cap="none" strike="noStrike">
                <a:solidFill>
                  <a:schemeClr val="dk1"/>
                </a:solidFill>
                <a:latin typeface="Calibri"/>
                <a:ea typeface="Calibri"/>
                <a:cs typeface="Calibri"/>
                <a:sym typeface="Calibri"/>
              </a:rPr>
              <a:t> </a:t>
            </a:r>
            <a:r>
              <a:rPr b="0" i="0" lang="ru-RU" sz="3600" u="none" cap="none" strike="noStrike">
                <a:solidFill>
                  <a:srgbClr val="000099"/>
                </a:solidFill>
                <a:latin typeface="Times New Roman"/>
                <a:ea typeface="Times New Roman"/>
                <a:cs typeface="Times New Roman"/>
                <a:sym typeface="Times New Roman"/>
              </a:rPr>
              <a:t>Российская национальная библиотека</a:t>
            </a:r>
            <a:endParaRPr/>
          </a:p>
          <a:p>
            <a:pPr indent="-342900" lvl="0" marL="342900" marR="0" rtl="0" algn="l">
              <a:spcBef>
                <a:spcPts val="720"/>
              </a:spcBef>
              <a:spcAft>
                <a:spcPts val="0"/>
              </a:spcAft>
              <a:buClr>
                <a:srgbClr val="000099"/>
              </a:buClr>
              <a:buSzPts val="3600"/>
              <a:buFont typeface="Arial"/>
              <a:buChar char="•"/>
            </a:pPr>
            <a:r>
              <a:rPr b="0" i="0" lang="ru-RU" sz="3600" u="none" cap="none" strike="noStrike">
                <a:solidFill>
                  <a:srgbClr val="000099"/>
                </a:solidFill>
                <a:latin typeface="Times New Roman"/>
                <a:ea typeface="Times New Roman"/>
                <a:cs typeface="Times New Roman"/>
                <a:sym typeface="Times New Roman"/>
              </a:rPr>
              <a:t>Российская государственная библиотека</a:t>
            </a:r>
            <a:endParaRPr/>
          </a:p>
          <a:p>
            <a:pPr indent="-342900" lvl="0" marL="342900" marR="0" rtl="0" algn="l">
              <a:spcBef>
                <a:spcPts val="720"/>
              </a:spcBef>
              <a:spcAft>
                <a:spcPts val="0"/>
              </a:spcAft>
              <a:buClr>
                <a:srgbClr val="000099"/>
              </a:buClr>
              <a:buSzPts val="3600"/>
              <a:buFont typeface="Arial"/>
              <a:buChar char="•"/>
            </a:pPr>
            <a:r>
              <a:rPr b="0" i="0" lang="ru-RU" sz="3600" u="none" cap="none" strike="noStrike">
                <a:solidFill>
                  <a:srgbClr val="000099"/>
                </a:solidFill>
                <a:latin typeface="Times New Roman"/>
                <a:ea typeface="Times New Roman"/>
                <a:cs typeface="Times New Roman"/>
                <a:sym typeface="Times New Roman"/>
              </a:rPr>
              <a:t> Библиотека Академии наук</a:t>
            </a:r>
            <a:endParaRPr/>
          </a:p>
          <a:p>
            <a:pPr indent="-342900" lvl="0" marL="342900" marR="0" rtl="0" algn="l">
              <a:spcBef>
                <a:spcPts val="720"/>
              </a:spcBef>
              <a:spcAft>
                <a:spcPts val="0"/>
              </a:spcAft>
              <a:buClr>
                <a:srgbClr val="000099"/>
              </a:buClr>
              <a:buSzPts val="3600"/>
              <a:buFont typeface="Arial"/>
              <a:buChar char="•"/>
            </a:pPr>
            <a:r>
              <a:rPr b="0" i="0" lang="ru-RU" sz="3600" u="none" cap="none" strike="noStrike">
                <a:solidFill>
                  <a:srgbClr val="000099"/>
                </a:solidFill>
                <a:latin typeface="Times New Roman"/>
                <a:ea typeface="Times New Roman"/>
                <a:cs typeface="Times New Roman"/>
                <a:sym typeface="Times New Roman"/>
              </a:rPr>
              <a:t>Государственная публичная научно-техническая библиотека</a:t>
            </a:r>
            <a:endParaRPr/>
          </a:p>
          <a:p>
            <a:pPr indent="-342900" lvl="0" marL="342900" marR="0" rtl="0" algn="l">
              <a:spcBef>
                <a:spcPts val="720"/>
              </a:spcBef>
              <a:spcAft>
                <a:spcPts val="0"/>
              </a:spcAft>
              <a:buClr>
                <a:srgbClr val="000099"/>
              </a:buClr>
              <a:buSzPts val="3600"/>
              <a:buFont typeface="Arial"/>
              <a:buChar char="•"/>
            </a:pPr>
            <a:r>
              <a:rPr b="0" i="0" lang="ru-RU" sz="3600" u="none" cap="none" strike="noStrike">
                <a:solidFill>
                  <a:srgbClr val="000099"/>
                </a:solidFill>
                <a:latin typeface="Times New Roman"/>
                <a:ea typeface="Times New Roman"/>
                <a:cs typeface="Times New Roman"/>
                <a:sym typeface="Times New Roman"/>
              </a:rPr>
              <a:t>Государственная публичная научно-техническая библиотека СО РАН</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Font typeface="Times New Roman"/>
              <a:buNone/>
            </a:pPr>
            <a:r>
              <a:rPr b="1" i="0" lang="ru-RU" sz="4400" u="none" cap="none" strike="noStrike">
                <a:solidFill>
                  <a:srgbClr val="000099"/>
                </a:solidFill>
                <a:latin typeface="Times New Roman"/>
                <a:ea typeface="Times New Roman"/>
                <a:cs typeface="Times New Roman"/>
                <a:sym typeface="Times New Roman"/>
              </a:rPr>
              <a:t>Журналы</a:t>
            </a:r>
            <a:endParaRPr b="1" i="0" sz="4400" u="none" cap="none" strike="noStrike">
              <a:solidFill>
                <a:srgbClr val="000099"/>
              </a:solidFill>
              <a:latin typeface="Times New Roman"/>
              <a:ea typeface="Times New Roman"/>
              <a:cs typeface="Times New Roman"/>
              <a:sym typeface="Times New Roman"/>
            </a:endParaRPr>
          </a:p>
        </p:txBody>
      </p:sp>
      <p:pic>
        <p:nvPicPr>
          <p:cNvPr id="108" name="Shape 108"/>
          <p:cNvPicPr preferRelativeResize="0"/>
          <p:nvPr>
            <p:ph idx="1" type="body"/>
          </p:nvPr>
        </p:nvPicPr>
        <p:blipFill rotWithShape="1">
          <a:blip r:embed="rId3">
            <a:alphaModFix/>
          </a:blip>
          <a:srcRect b="0" l="0" r="0" t="0"/>
          <a:stretch/>
        </p:blipFill>
        <p:spPr>
          <a:xfrm>
            <a:off x="417613" y="1530594"/>
            <a:ext cx="1428750" cy="2009775"/>
          </a:xfrm>
          <a:prstGeom prst="rect">
            <a:avLst/>
          </a:prstGeom>
          <a:noFill/>
          <a:ln>
            <a:noFill/>
          </a:ln>
        </p:spPr>
      </p:pic>
      <p:sp>
        <p:nvSpPr>
          <p:cNvPr id="109" name="Shape 109"/>
          <p:cNvSpPr/>
          <p:nvPr/>
        </p:nvSpPr>
        <p:spPr>
          <a:xfrm>
            <a:off x="2214546" y="1928802"/>
            <a:ext cx="66366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ru-RU" sz="2800" u="none" cap="none" strike="noStrike">
                <a:solidFill>
                  <a:srgbClr val="000099"/>
                </a:solidFill>
                <a:latin typeface="Times New Roman"/>
                <a:ea typeface="Times New Roman"/>
                <a:cs typeface="Times New Roman"/>
                <a:sym typeface="Times New Roman"/>
              </a:rPr>
              <a:t>«БиНО: Некоммерческие организации</a:t>
            </a:r>
            <a:r>
              <a:rPr b="1" i="0" lang="ru-RU" sz="1800" u="none" cap="none" strike="noStrike">
                <a:solidFill>
                  <a:srgbClr val="000099"/>
                </a:solidFill>
                <a:latin typeface="Times New Roman"/>
                <a:ea typeface="Times New Roman"/>
                <a:cs typeface="Times New Roman"/>
                <a:sym typeface="Times New Roman"/>
              </a:rPr>
              <a:t>»</a:t>
            </a:r>
            <a:endParaRPr b="1" sz="1800">
              <a:solidFill>
                <a:srgbClr val="000099"/>
              </a:solidFill>
              <a:latin typeface="Times New Roman"/>
              <a:ea typeface="Times New Roman"/>
              <a:cs typeface="Times New Roman"/>
              <a:sym typeface="Times New Roman"/>
            </a:endParaRPr>
          </a:p>
        </p:txBody>
      </p:sp>
      <p:sp>
        <p:nvSpPr>
          <p:cNvPr id="110" name="Shape 110"/>
          <p:cNvSpPr/>
          <p:nvPr/>
        </p:nvSpPr>
        <p:spPr>
          <a:xfrm>
            <a:off x="2278186" y="2535482"/>
            <a:ext cx="5722837" cy="32316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ru-RU" sz="2400">
                <a:solidFill>
                  <a:srgbClr val="000099"/>
                </a:solidFill>
                <a:latin typeface="Times New Roman"/>
                <a:ea typeface="Times New Roman"/>
                <a:cs typeface="Times New Roman"/>
                <a:sym typeface="Times New Roman"/>
              </a:rPr>
              <a:t> </a:t>
            </a:r>
            <a:r>
              <a:rPr lang="ru-RU" sz="2000">
                <a:solidFill>
                  <a:srgbClr val="000099"/>
                </a:solidFill>
                <a:latin typeface="Times New Roman"/>
                <a:ea typeface="Times New Roman"/>
                <a:cs typeface="Times New Roman"/>
                <a:sym typeface="Times New Roman"/>
              </a:rPr>
              <a:t>информационно-правовая  поддержка некоммерческих организаций</a:t>
            </a:r>
            <a:endParaRPr/>
          </a:p>
          <a:p>
            <a:pPr indent="0" lvl="0" marL="0" marR="0" rtl="0" algn="ctr">
              <a:spcBef>
                <a:spcPts val="0"/>
              </a:spcBef>
              <a:spcAft>
                <a:spcPts val="0"/>
              </a:spcAft>
              <a:buNone/>
            </a:pPr>
            <a:r>
              <a:t/>
            </a:r>
            <a:endParaRPr sz="2000">
              <a:solidFill>
                <a:srgbClr val="000099"/>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8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8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8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ru-RU" sz="2800">
                <a:solidFill>
                  <a:srgbClr val="C00000"/>
                </a:solidFill>
                <a:latin typeface="Times New Roman"/>
                <a:ea typeface="Times New Roman"/>
                <a:cs typeface="Times New Roman"/>
                <a:sym typeface="Times New Roman"/>
              </a:rPr>
              <a:t>Журнал «Европейский омббудсман (Народный адвокат)</a:t>
            </a:r>
            <a:endParaRPr b="1" sz="2800">
              <a:solidFill>
                <a:srgbClr val="C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C000"/>
              </a:buClr>
              <a:buFont typeface="Calibri"/>
              <a:buNone/>
            </a:pPr>
            <a:r>
              <a:rPr b="0" i="0" lang="ru-RU" sz="4400" u="none" cap="none" strike="noStrike">
                <a:solidFill>
                  <a:srgbClr val="FFC000"/>
                </a:solidFill>
                <a:latin typeface="Calibri"/>
                <a:ea typeface="Calibri"/>
                <a:cs typeface="Calibri"/>
                <a:sym typeface="Calibri"/>
              </a:rPr>
              <a:t>      </a:t>
            </a:r>
            <a:r>
              <a:rPr b="1" i="0" lang="ru-RU" sz="4400" u="none" cap="none" strike="noStrike">
                <a:solidFill>
                  <a:srgbClr val="000099"/>
                </a:solidFill>
                <a:latin typeface="Calibri"/>
                <a:ea typeface="Calibri"/>
                <a:cs typeface="Calibri"/>
                <a:sym typeface="Calibri"/>
              </a:rPr>
              <a:t>Журналы </a:t>
            </a:r>
            <a:endParaRPr b="1" i="0" sz="4400" u="none" cap="none" strike="noStrike">
              <a:solidFill>
                <a:srgbClr val="000099"/>
              </a:solidFill>
              <a:latin typeface="Calibri"/>
              <a:ea typeface="Calibri"/>
              <a:cs typeface="Calibri"/>
              <a:sym typeface="Calibri"/>
            </a:endParaRPr>
          </a:p>
        </p:txBody>
      </p:sp>
      <p:sp>
        <p:nvSpPr>
          <p:cNvPr id="116" name="Shape 1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0" i="0" lang="ru-RU" sz="3200" u="none" cap="none" strike="noStrike">
                <a:solidFill>
                  <a:schemeClr val="dk1"/>
                </a:solidFill>
                <a:latin typeface="Calibri"/>
                <a:ea typeface="Calibri"/>
                <a:cs typeface="Calibri"/>
                <a:sym typeface="Calibri"/>
              </a:rPr>
              <a:t>            </a:t>
            </a:r>
            <a:r>
              <a:rPr b="1" i="0" lang="ru-RU" sz="3200" u="none" cap="none" strike="noStrike">
                <a:solidFill>
                  <a:srgbClr val="008000"/>
                </a:solidFill>
                <a:latin typeface="Times New Roman"/>
                <a:ea typeface="Times New Roman"/>
                <a:cs typeface="Times New Roman"/>
                <a:sym typeface="Times New Roman"/>
              </a:rPr>
              <a:t>Журнал «Некоммерческие организации в России»</a:t>
            </a:r>
            <a:endParaRPr/>
          </a:p>
          <a:p>
            <a:pPr indent="-342900" lvl="0" marL="342900" marR="0" rtl="0" algn="l">
              <a:spcBef>
                <a:spcPts val="640"/>
              </a:spcBef>
              <a:spcAft>
                <a:spcPts val="0"/>
              </a:spcAft>
              <a:buClr>
                <a:srgbClr val="C00000"/>
              </a:buClr>
              <a:buSzPts val="3200"/>
              <a:buFont typeface="Arial"/>
              <a:buChar char="•"/>
            </a:pPr>
            <a:r>
              <a:rPr b="1" i="0" lang="ru-RU" sz="3200" u="none" cap="none" strike="noStrike">
                <a:solidFill>
                  <a:srgbClr val="C00000"/>
                </a:solidFill>
                <a:latin typeface="Times New Roman"/>
                <a:ea typeface="Times New Roman"/>
                <a:cs typeface="Times New Roman"/>
                <a:sym typeface="Times New Roman"/>
              </a:rPr>
              <a:t>Журнал "Индекс/Досье на цензуру"  (НЕВОЛЯ) – </a:t>
            </a:r>
            <a:r>
              <a:rPr b="1" i="0" lang="ru-RU" sz="1800" u="none" cap="none" strike="noStrike">
                <a:solidFill>
                  <a:srgbClr val="C00000"/>
                </a:solidFill>
                <a:latin typeface="Times New Roman"/>
                <a:ea typeface="Times New Roman"/>
                <a:cs typeface="Times New Roman"/>
                <a:sym typeface="Times New Roman"/>
              </a:rPr>
              <a:t>новое название</a:t>
            </a:r>
            <a:endParaRPr b="1" i="0" sz="1800" u="none" cap="none" strike="noStrike">
              <a:solidFill>
                <a:srgbClr val="C00000"/>
              </a:solidFill>
              <a:latin typeface="Times New Roman"/>
              <a:ea typeface="Times New Roman"/>
              <a:cs typeface="Times New Roman"/>
              <a:sym typeface="Times New Roman"/>
            </a:endParaRPr>
          </a:p>
          <a:p>
            <a:pPr indent="-342900" lvl="0" marL="342900" marR="0" rtl="0" algn="l">
              <a:spcBef>
                <a:spcPts val="640"/>
              </a:spcBef>
              <a:spcAft>
                <a:spcPts val="0"/>
              </a:spcAft>
              <a:buClr>
                <a:srgbClr val="000099"/>
              </a:buClr>
              <a:buSzPts val="3200"/>
              <a:buFont typeface="Arial"/>
              <a:buChar char="•"/>
            </a:pPr>
            <a:r>
              <a:rPr b="1" i="0" lang="ru-RU" sz="3200" u="none" cap="none" strike="noStrike">
                <a:solidFill>
                  <a:srgbClr val="000099"/>
                </a:solidFill>
                <a:latin typeface="Times New Roman"/>
                <a:ea typeface="Times New Roman"/>
                <a:cs typeface="Times New Roman"/>
                <a:sym typeface="Times New Roman"/>
              </a:rPr>
              <a:t>НКО. Некоммерческое обозрение Некоммерческое обозрение</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17" name="Shape 117"/>
          <p:cNvPicPr preferRelativeResize="0"/>
          <p:nvPr/>
        </p:nvPicPr>
        <p:blipFill rotWithShape="1">
          <a:blip r:embed="rId3">
            <a:alphaModFix/>
          </a:blip>
          <a:srcRect b="0" l="0" r="0" t="0"/>
          <a:stretch/>
        </p:blipFill>
        <p:spPr>
          <a:xfrm>
            <a:off x="611560" y="980728"/>
            <a:ext cx="1040594" cy="16221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74638"/>
            <a:ext cx="8686800" cy="7969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Font typeface="Times New Roman"/>
              <a:buNone/>
            </a:pPr>
            <a:r>
              <a:rPr b="1" i="0" lang="ru-RU" sz="3959" u="none" cap="none" strike="noStrike">
                <a:solidFill>
                  <a:srgbClr val="000099"/>
                </a:solidFill>
                <a:latin typeface="Times New Roman"/>
                <a:ea typeface="Times New Roman"/>
                <a:cs typeface="Times New Roman"/>
                <a:sym typeface="Times New Roman"/>
              </a:rPr>
              <a:t>Информационные  сетевые ресурсы</a:t>
            </a:r>
            <a:endParaRPr b="1" i="0" sz="3959" u="none" cap="none" strike="noStrike">
              <a:solidFill>
                <a:srgbClr val="000099"/>
              </a:solidFill>
              <a:latin typeface="Times New Roman"/>
              <a:ea typeface="Times New Roman"/>
              <a:cs typeface="Times New Roman"/>
              <a:sym typeface="Times New Roman"/>
            </a:endParaRPr>
          </a:p>
        </p:txBody>
      </p:sp>
      <p:pic>
        <p:nvPicPr>
          <p:cNvPr id="123" name="Shape 123"/>
          <p:cNvPicPr preferRelativeResize="0"/>
          <p:nvPr>
            <p:ph idx="1" type="body"/>
          </p:nvPr>
        </p:nvPicPr>
        <p:blipFill rotWithShape="1">
          <a:blip r:embed="rId3">
            <a:alphaModFix/>
          </a:blip>
          <a:srcRect b="0" l="0" r="0" t="0"/>
          <a:stretch/>
        </p:blipFill>
        <p:spPr>
          <a:xfrm>
            <a:off x="467544" y="1916832"/>
            <a:ext cx="3456384" cy="1152128"/>
          </a:xfrm>
          <a:prstGeom prst="rect">
            <a:avLst/>
          </a:prstGeom>
          <a:noFill/>
          <a:ln>
            <a:noFill/>
          </a:ln>
        </p:spPr>
      </p:pic>
      <p:sp>
        <p:nvSpPr>
          <p:cNvPr id="124" name="Shape 124"/>
          <p:cNvSpPr/>
          <p:nvPr/>
        </p:nvSpPr>
        <p:spPr>
          <a:xfrm>
            <a:off x="4139952" y="1305342"/>
            <a:ext cx="4572000" cy="50167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dk1"/>
                </a:solidFill>
                <a:latin typeface="Times New Roman"/>
                <a:ea typeface="Times New Roman"/>
                <a:cs typeface="Times New Roman"/>
                <a:sym typeface="Times New Roman"/>
              </a:rPr>
              <a:t>Единый информационный ресурс московской благотворительности "Мосблаго.ру" задуман как сетевая площадка, на которую со всего столичного региона смогут стекаться потоки информации об одной из самых чувствительных сфер общественных отношений. Мы надеемся, что он будет интересен и, самое главное, нужен всем участникам благотворительной деятельности. И тем, кто профессионально занят ее развитием, и людям, ищущим быстрой помощи по самым разным причинам, и гражданам, впервые испытавшим потребность кого-то выручить.</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Font typeface="Times New Roman"/>
              <a:buNone/>
            </a:pPr>
            <a:r>
              <a:rPr b="1" i="0" lang="ru-RU" sz="3959" u="none" cap="none" strike="noStrike">
                <a:solidFill>
                  <a:srgbClr val="000099"/>
                </a:solidFill>
                <a:latin typeface="Times New Roman"/>
                <a:ea typeface="Times New Roman"/>
                <a:cs typeface="Times New Roman"/>
                <a:sym typeface="Times New Roman"/>
              </a:rPr>
              <a:t>Информационные электронные ресурсы</a:t>
            </a:r>
            <a:endParaRPr b="1" i="0" sz="3959" u="none" cap="none" strike="noStrike">
              <a:solidFill>
                <a:srgbClr val="000099"/>
              </a:solidFill>
              <a:latin typeface="Times New Roman"/>
              <a:ea typeface="Times New Roman"/>
              <a:cs typeface="Times New Roman"/>
              <a:sym typeface="Times New Roman"/>
            </a:endParaRPr>
          </a:p>
        </p:txBody>
      </p:sp>
      <p:sp>
        <p:nvSpPr>
          <p:cNvPr id="130" name="Shape 1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240"/>
              <a:buFont typeface="Arial"/>
              <a:buChar char="•"/>
            </a:pPr>
            <a:r>
              <a:rPr b="0" i="0" lang="ru-RU" sz="2240" u="none" cap="none" strike="noStrike">
                <a:solidFill>
                  <a:schemeClr val="dk1"/>
                </a:solidFill>
                <a:latin typeface="Calibri"/>
                <a:ea typeface="Calibri"/>
                <a:cs typeface="Calibri"/>
                <a:sym typeface="Calibri"/>
              </a:rPr>
              <a:t>	</a:t>
            </a:r>
            <a:endParaRPr/>
          </a:p>
          <a:p>
            <a:pPr indent="-342900" lvl="0" marL="342900" marR="0" rtl="0" algn="l">
              <a:lnSpc>
                <a:spcPct val="80000"/>
              </a:lnSpc>
              <a:spcBef>
                <a:spcPts val="882"/>
              </a:spcBef>
              <a:spcAft>
                <a:spcPts val="0"/>
              </a:spcAft>
              <a:buClr>
                <a:srgbClr val="000099"/>
              </a:buClr>
              <a:buSzPts val="4410"/>
              <a:buFont typeface="Arial"/>
              <a:buChar char="•"/>
            </a:pPr>
            <a:r>
              <a:rPr b="0" i="0" lang="ru-RU" sz="2240" u="none" cap="none" strike="noStrike">
                <a:solidFill>
                  <a:srgbClr val="000099"/>
                </a:solidFill>
                <a:latin typeface="Times New Roman"/>
                <a:ea typeface="Times New Roman"/>
                <a:cs typeface="Times New Roman"/>
                <a:sym typeface="Times New Roman"/>
              </a:rPr>
              <a:t>Приглашаем Вас попробовать профессиональный медиасервис, пройдя быструю и простую регистрацию на сайте </a:t>
            </a:r>
            <a:r>
              <a:rPr b="1" i="0" lang="ru-RU" sz="4410" u="none" cap="none" strike="noStrike">
                <a:solidFill>
                  <a:srgbClr val="C00000"/>
                </a:solidFill>
                <a:latin typeface="Times New Roman"/>
                <a:ea typeface="Times New Roman"/>
                <a:cs typeface="Times New Roman"/>
                <a:sym typeface="Times New Roman"/>
              </a:rPr>
              <a:t>Deadline.Media</a:t>
            </a:r>
            <a:r>
              <a:rPr b="1" i="0" lang="ru-RU" sz="2240" u="none" cap="none" strike="noStrike">
                <a:solidFill>
                  <a:srgbClr val="C00000"/>
                </a:solidFill>
                <a:latin typeface="Times New Roman"/>
                <a:ea typeface="Times New Roman"/>
                <a:cs typeface="Times New Roman"/>
                <a:sym typeface="Times New Roman"/>
              </a:rPr>
              <a:t>.</a:t>
            </a:r>
            <a:r>
              <a:rPr b="1" i="0" lang="ru-RU" sz="2240" u="none" cap="none" strike="noStrike">
                <a:solidFill>
                  <a:srgbClr val="000099"/>
                </a:solidFill>
                <a:latin typeface="Times New Roman"/>
                <a:ea typeface="Times New Roman"/>
                <a:cs typeface="Times New Roman"/>
                <a:sym typeface="Times New Roman"/>
              </a:rPr>
              <a:t> </a:t>
            </a:r>
            <a:r>
              <a:rPr b="0" i="0" lang="ru-RU" sz="2240" u="none" cap="none" strike="noStrike">
                <a:solidFill>
                  <a:srgbClr val="000099"/>
                </a:solidFill>
                <a:latin typeface="Times New Roman"/>
                <a:ea typeface="Times New Roman"/>
                <a:cs typeface="Times New Roman"/>
                <a:sym typeface="Times New Roman"/>
              </a:rPr>
              <a:t>Тысячи ваших коллег уже стали пользователями медиасервиса из таких стран как Россия, Украина, Беларусь, Казахстан, Германия, Швейцария, Великобритания, Франция, Израиль </a:t>
            </a:r>
            <a:endParaRPr/>
          </a:p>
          <a:p>
            <a:pPr indent="-200660" lvl="0" marL="342900" marR="0" rtl="0" algn="l">
              <a:lnSpc>
                <a:spcPct val="80000"/>
              </a:lnSpc>
              <a:spcBef>
                <a:spcPts val="448"/>
              </a:spcBef>
              <a:spcAft>
                <a:spcPts val="0"/>
              </a:spcAft>
              <a:buClr>
                <a:schemeClr val="dk1"/>
              </a:buClr>
              <a:buSzPts val="2240"/>
              <a:buFont typeface="Arial"/>
              <a:buNone/>
            </a:pPr>
            <a:r>
              <a:t/>
            </a:r>
            <a:endParaRPr b="0" i="0" sz="2240" u="none" cap="none" strike="noStrike">
              <a:solidFill>
                <a:srgbClr val="000099"/>
              </a:solidFill>
              <a:latin typeface="Times New Roman"/>
              <a:ea typeface="Times New Roman"/>
              <a:cs typeface="Times New Roman"/>
              <a:sym typeface="Times New Roman"/>
            </a:endParaRPr>
          </a:p>
          <a:p>
            <a:pPr indent="-342900" lvl="0" marL="342900" marR="0" rtl="0" algn="l">
              <a:lnSpc>
                <a:spcPct val="80000"/>
              </a:lnSpc>
              <a:spcBef>
                <a:spcPts val="448"/>
              </a:spcBef>
              <a:spcAft>
                <a:spcPts val="0"/>
              </a:spcAft>
              <a:buClr>
                <a:srgbClr val="000099"/>
              </a:buClr>
              <a:buSzPts val="2240"/>
              <a:buFont typeface="Arial"/>
              <a:buChar char="•"/>
            </a:pPr>
            <a:r>
              <a:rPr b="0" i="0" lang="ru-RU" sz="2240" u="none" cap="none" strike="noStrike">
                <a:solidFill>
                  <a:srgbClr val="000099"/>
                </a:solidFill>
                <a:latin typeface="Times New Roman"/>
                <a:ea typeface="Times New Roman"/>
                <a:cs typeface="Times New Roman"/>
                <a:sym typeface="Times New Roman"/>
              </a:rPr>
              <a:t>Наряду с PR-специалистами и Ньюсмейкерами среди пользователей медиасервиса представители таких СМИ как «РБК», «Эксперт», «КоммерсантЪ», «Аргументы и факты», Комсомольская правда», «Росбалт», «Московский комсомолец», «РЕН-ТВ», «НТВ», «Москва 24», «Первый канал»</a:t>
            </a:r>
            <a:endParaRPr b="0" i="0" sz="224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ph idx="1" type="body"/>
          </p:nvPr>
        </p:nvPicPr>
        <p:blipFill rotWithShape="1">
          <a:blip r:embed="rId3">
            <a:alphaModFix/>
          </a:blip>
          <a:srcRect b="0" l="0" r="0" t="0"/>
          <a:stretch/>
        </p:blipFill>
        <p:spPr>
          <a:xfrm>
            <a:off x="1115616" y="1049998"/>
            <a:ext cx="7560840" cy="5331329"/>
          </a:xfrm>
          <a:prstGeom prst="rect">
            <a:avLst/>
          </a:prstGeom>
          <a:noFill/>
          <a:ln>
            <a:noFill/>
          </a:ln>
        </p:spPr>
      </p:pic>
      <p:sp>
        <p:nvSpPr>
          <p:cNvPr id="136" name="Shape 136"/>
          <p:cNvSpPr/>
          <p:nvPr/>
        </p:nvSpPr>
        <p:spPr>
          <a:xfrm>
            <a:off x="2051720" y="0"/>
            <a:ext cx="604867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ru-RU" sz="1800">
                <a:solidFill>
                  <a:schemeClr val="dk1"/>
                </a:solidFill>
                <a:latin typeface="Calibri"/>
                <a:ea typeface="Calibri"/>
                <a:cs typeface="Calibri"/>
                <a:sym typeface="Calibri"/>
              </a:rPr>
              <a:t>                       https://deadline.media/</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